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2" r:id="rId1"/>
  </p:sldMasterIdLst>
  <p:notesMasterIdLst>
    <p:notesMasterId r:id="rId22"/>
  </p:notesMasterIdLst>
  <p:sldIdLst>
    <p:sldId id="32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</p:sldIdLst>
  <p:sldSz cx="14630400" cy="8229600"/>
  <p:notesSz cx="8229600" cy="14630400"/>
  <p:embeddedFontLst>
    <p:embeddedFont>
      <p:font typeface="Segoe UI" panose="020B0502040204020203" pitchFamily="34" charset="0"/>
      <p:regular r:id="rId23"/>
      <p:bold r:id="rId24"/>
      <p:italic r:id="rId2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30"/>
    <p:restoredTop sz="94610"/>
  </p:normalViewPr>
  <p:slideViewPr>
    <p:cSldViewPr snapToGrid="0" snapToObjects="1">
      <p:cViewPr varScale="1">
        <p:scale>
          <a:sx n="161" d="100"/>
          <a:sy n="161" d="100"/>
        </p:scale>
        <p:origin x="137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26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raji-conseil.fr/bnpege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raji-conseil.fr/bnpeg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hyperlink" Target="http://www.taraji-conseil.fr/bnpege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65967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AUDIT LAWFARE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238434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BNP Paribas / Soudan 2019–2026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14206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Déconstruction d'une offensive multi-niveaux par les méthodes de l'Intelligence Économique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130641"/>
            <a:ext cx="1765697" cy="426244"/>
          </a:xfrm>
          <a:prstGeom prst="roundRect">
            <a:avLst>
              <a:gd name="adj" fmla="val 17880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7" name="Text 4"/>
          <p:cNvSpPr/>
          <p:nvPr/>
        </p:nvSpPr>
        <p:spPr>
          <a:xfrm>
            <a:off x="929878" y="5198626"/>
            <a:ext cx="149352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ÉCHIQUIERS EGE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2672834" y="5123021"/>
            <a:ext cx="1519714" cy="441484"/>
          </a:xfrm>
          <a:prstGeom prst="roundRect">
            <a:avLst>
              <a:gd name="adj" fmla="val 17263"/>
            </a:avLst>
          </a:prstGeom>
          <a:solidFill>
            <a:srgbClr val="DADBF1"/>
          </a:solidFill>
          <a:ln w="7620">
            <a:noFill/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9" name="Text 6"/>
          <p:cNvSpPr/>
          <p:nvPr/>
        </p:nvSpPr>
        <p:spPr>
          <a:xfrm>
            <a:off x="2816543" y="5198626"/>
            <a:ext cx="123229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MONEY TRAIL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4305895" y="5123021"/>
            <a:ext cx="1852493" cy="441484"/>
          </a:xfrm>
          <a:prstGeom prst="roundRect">
            <a:avLst>
              <a:gd name="adj" fmla="val 17263"/>
            </a:avLst>
          </a:prstGeom>
          <a:solidFill>
            <a:srgbClr val="DADBF1"/>
          </a:solidFill>
          <a:ln w="7620">
            <a:noFill/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1" name="Text 8"/>
          <p:cNvSpPr/>
          <p:nvPr/>
        </p:nvSpPr>
        <p:spPr>
          <a:xfrm>
            <a:off x="4449604" y="5198626"/>
            <a:ext cx="156507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AUDIT FINANCIER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6271736" y="5123021"/>
            <a:ext cx="1603653" cy="441484"/>
          </a:xfrm>
          <a:prstGeom prst="roundRect">
            <a:avLst>
              <a:gd name="adj" fmla="val 17263"/>
            </a:avLst>
          </a:prstGeom>
          <a:solidFill>
            <a:srgbClr val="DADBF1"/>
          </a:solidFill>
          <a:ln w="7620">
            <a:noFill/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3" name="Text 10"/>
          <p:cNvSpPr/>
          <p:nvPr/>
        </p:nvSpPr>
        <p:spPr>
          <a:xfrm>
            <a:off x="6415445" y="5198626"/>
            <a:ext cx="131623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SIGNAUX 2026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793790" y="581965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Méthodologie EGE · Harbulot, Pahlawan &amp; Munier</a:t>
            </a:r>
            <a:endParaRPr lang="en-US" sz="1750" dirty="0"/>
          </a:p>
        </p:txBody>
      </p:sp>
      <p:sp>
        <p:nvSpPr>
          <p:cNvPr id="50" name="Button Audit Web">
            <a:hlinkClick r:id="rId4"/>
          </p:cNvPr>
          <p:cNvSpPr/>
          <p:nvPr/>
        </p:nvSpPr>
        <p:spPr>
          <a:xfrm>
            <a:off x="793790" y="6437709"/>
            <a:ext cx="2286000" cy="444500"/>
          </a:xfrm>
          <a:prstGeom prst="roundRect">
            <a:avLst>
              <a:gd name="adj" fmla="val 50000"/>
            </a:avLst>
          </a:prstGeom>
          <a:solidFill>
            <a:srgbClr val="4950BC"/>
          </a:solidFill>
          <a:ln w="0">
            <a:noFill/>
          </a:ln>
        </p:spPr>
        <p:txBody>
          <a:bodyPr wrap="none" lIns="0" tIns="0" rIns="0" bIns="0" anchor="ctr" anchorCtr="1"/>
          <a:lstStyle/>
          <a:p>
            <a:pPr algn="ctr">
              <a:buNone/>
            </a:pPr>
            <a:r>
              <a:rPr lang="fr-FR" sz="14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Audit Web  ↗</a:t>
            </a:r>
          </a:p>
        </p:txBody>
      </p:sp>
    </p:spTree>
    <p:extLst>
      <p:ext uri="{BB962C8B-B14F-4D97-AF65-F5344CB8AC3E}">
        <p14:creationId xmlns:p14="http://schemas.microsoft.com/office/powerpoint/2010/main" val="4249180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0915"/>
            <a:ext cx="5390912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Audit Financier : FIDH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748076"/>
            <a:ext cx="440293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Répartition du budget (~5,5 M€/an)</a:t>
            </a:r>
            <a:endParaRPr lang="en-US" sz="2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55934"/>
            <a:ext cx="6256020" cy="347373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442470" y="3434830"/>
            <a:ext cx="306756" cy="19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40.37%</a:t>
            </a:r>
            <a:endParaRPr lang="en-US" sz="650" dirty="0"/>
          </a:p>
        </p:txBody>
      </p:sp>
      <p:sp>
        <p:nvSpPr>
          <p:cNvPr id="6" name="Text 3"/>
          <p:cNvSpPr/>
          <p:nvPr/>
        </p:nvSpPr>
        <p:spPr>
          <a:xfrm>
            <a:off x="2407585" y="5632113"/>
            <a:ext cx="306756" cy="197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22.02%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1026531" y="4540170"/>
            <a:ext cx="306756" cy="197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14.68%</a:t>
            </a:r>
            <a:endParaRPr lang="en-US" sz="650" dirty="0"/>
          </a:p>
        </p:txBody>
      </p:sp>
      <p:sp>
        <p:nvSpPr>
          <p:cNvPr id="8" name="Text 5"/>
          <p:cNvSpPr/>
          <p:nvPr/>
        </p:nvSpPr>
        <p:spPr>
          <a:xfrm>
            <a:off x="1155596" y="3174712"/>
            <a:ext cx="306756" cy="19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11.01%</a:t>
            </a:r>
            <a:endParaRPr lang="en-US" sz="650" dirty="0"/>
          </a:p>
        </p:txBody>
      </p:sp>
      <p:sp>
        <p:nvSpPr>
          <p:cNvPr id="9" name="Text 6"/>
          <p:cNvSpPr/>
          <p:nvPr/>
        </p:nvSpPr>
        <p:spPr>
          <a:xfrm>
            <a:off x="1754183" y="2530255"/>
            <a:ext cx="254923" cy="19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6.42%</a:t>
            </a:r>
            <a:endParaRPr lang="en-US" sz="650" dirty="0"/>
          </a:p>
        </p:txBody>
      </p:sp>
      <p:sp>
        <p:nvSpPr>
          <p:cNvPr id="10" name="Text 7"/>
          <p:cNvSpPr/>
          <p:nvPr/>
        </p:nvSpPr>
        <p:spPr>
          <a:xfrm>
            <a:off x="2385370" y="2316510"/>
            <a:ext cx="203218" cy="19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5.5%</a:t>
            </a:r>
            <a:endParaRPr lang="en-US" sz="650" dirty="0"/>
          </a:p>
        </p:txBody>
      </p:sp>
      <p:sp>
        <p:nvSpPr>
          <p:cNvPr id="11" name="Shape 8"/>
          <p:cNvSpPr/>
          <p:nvPr/>
        </p:nvSpPr>
        <p:spPr>
          <a:xfrm>
            <a:off x="4884383" y="3335623"/>
            <a:ext cx="1604263" cy="177751"/>
          </a:xfrm>
          <a:prstGeom prst="roundRect">
            <a:avLst>
              <a:gd name="adj" fmla="val 7202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004" y="3375109"/>
            <a:ext cx="98779" cy="9877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102521" y="3360318"/>
            <a:ext cx="1357314" cy="12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Cotisations + autres·40.37%</a:t>
            </a:r>
            <a:endParaRPr lang="en-US" sz="700" dirty="0"/>
          </a:p>
        </p:txBody>
      </p:sp>
      <p:sp>
        <p:nvSpPr>
          <p:cNvPr id="16" name="Shape 12"/>
          <p:cNvSpPr/>
          <p:nvPr/>
        </p:nvSpPr>
        <p:spPr>
          <a:xfrm>
            <a:off x="4884383" y="3579227"/>
            <a:ext cx="1937000" cy="177751"/>
          </a:xfrm>
          <a:prstGeom prst="roundRect">
            <a:avLst>
              <a:gd name="adj" fmla="val 7202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004" y="3618713"/>
            <a:ext cx="98779" cy="9878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5102521" y="3603922"/>
            <a:ext cx="1690051" cy="1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Union Européenne (EIDHR)·22.02%</a:t>
            </a:r>
            <a:endParaRPr lang="en-US" sz="700" dirty="0"/>
          </a:p>
        </p:txBody>
      </p:sp>
      <p:sp>
        <p:nvSpPr>
          <p:cNvPr id="21" name="Shape 16"/>
          <p:cNvSpPr/>
          <p:nvPr/>
        </p:nvSpPr>
        <p:spPr>
          <a:xfrm>
            <a:off x="4884383" y="3822831"/>
            <a:ext cx="1285031" cy="177751"/>
          </a:xfrm>
          <a:prstGeom prst="roundRect">
            <a:avLst>
              <a:gd name="adj" fmla="val 7202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004" y="3862317"/>
            <a:ext cx="98779" cy="98780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5102521" y="3847526"/>
            <a:ext cx="1038082" cy="12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MEAE France·14.68%</a:t>
            </a:r>
            <a:endParaRPr lang="en-US" sz="700" dirty="0"/>
          </a:p>
        </p:txBody>
      </p:sp>
      <p:sp>
        <p:nvSpPr>
          <p:cNvPr id="26" name="Shape 20"/>
          <p:cNvSpPr/>
          <p:nvPr/>
        </p:nvSpPr>
        <p:spPr>
          <a:xfrm>
            <a:off x="4884383" y="4066436"/>
            <a:ext cx="1900344" cy="177751"/>
          </a:xfrm>
          <a:prstGeom prst="roundRect">
            <a:avLst>
              <a:gd name="adj" fmla="val 7202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004" y="4105921"/>
            <a:ext cx="98779" cy="98779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5102521" y="4091130"/>
            <a:ext cx="1653395" cy="12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Open Society Foundations·11.01%</a:t>
            </a:r>
            <a:endParaRPr lang="en-US" sz="700" dirty="0"/>
          </a:p>
        </p:txBody>
      </p:sp>
      <p:sp>
        <p:nvSpPr>
          <p:cNvPr id="31" name="Shape 24"/>
          <p:cNvSpPr/>
          <p:nvPr/>
        </p:nvSpPr>
        <p:spPr>
          <a:xfrm>
            <a:off x="4884383" y="4310039"/>
            <a:ext cx="1398087" cy="177751"/>
          </a:xfrm>
          <a:prstGeom prst="roundRect">
            <a:avLst>
              <a:gd name="adj" fmla="val 7202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3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2004" y="4349525"/>
            <a:ext cx="98779" cy="98780"/>
          </a:xfrm>
          <a:prstGeom prst="rect">
            <a:avLst/>
          </a:prstGeom>
        </p:spPr>
      </p:pic>
      <p:sp>
        <p:nvSpPr>
          <p:cNvPr id="33" name="Text 25"/>
          <p:cNvSpPr/>
          <p:nvPr/>
        </p:nvSpPr>
        <p:spPr>
          <a:xfrm>
            <a:off x="5102521" y="4334734"/>
            <a:ext cx="1151139" cy="12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Ford Foundation·6.42%</a:t>
            </a:r>
            <a:endParaRPr lang="en-US" sz="700" dirty="0"/>
          </a:p>
        </p:txBody>
      </p:sp>
      <p:sp>
        <p:nvSpPr>
          <p:cNvPr id="36" name="Shape 28"/>
          <p:cNvSpPr/>
          <p:nvPr/>
        </p:nvSpPr>
        <p:spPr>
          <a:xfrm>
            <a:off x="4884383" y="4553643"/>
            <a:ext cx="1500210" cy="177751"/>
          </a:xfrm>
          <a:prstGeom prst="roundRect">
            <a:avLst>
              <a:gd name="adj" fmla="val 7202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3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2004" y="4593129"/>
            <a:ext cx="98779" cy="98780"/>
          </a:xfrm>
          <a:prstGeom prst="rect">
            <a:avLst/>
          </a:prstGeom>
        </p:spPr>
      </p:pic>
      <p:sp>
        <p:nvSpPr>
          <p:cNvPr id="38" name="Text 29"/>
          <p:cNvSpPr/>
          <p:nvPr/>
        </p:nvSpPr>
        <p:spPr>
          <a:xfrm>
            <a:off x="5102521" y="4578338"/>
            <a:ext cx="1253262" cy="12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Sigrid Rausing Trust·5.5%</a:t>
            </a:r>
            <a:endParaRPr lang="en-US" sz="700" dirty="0"/>
          </a:p>
        </p:txBody>
      </p:sp>
      <p:sp>
        <p:nvSpPr>
          <p:cNvPr id="41" name="Text 32"/>
          <p:cNvSpPr/>
          <p:nvPr/>
        </p:nvSpPr>
        <p:spPr>
          <a:xfrm>
            <a:off x="8248769" y="1748076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Analyse des risques</a:t>
            </a:r>
            <a:endParaRPr lang="en-US" sz="2000" dirty="0"/>
          </a:p>
        </p:txBody>
      </p:sp>
      <p:sp>
        <p:nvSpPr>
          <p:cNvPr id="42" name="Shape 33"/>
          <p:cNvSpPr/>
          <p:nvPr/>
        </p:nvSpPr>
        <p:spPr>
          <a:xfrm>
            <a:off x="8248769" y="2273618"/>
            <a:ext cx="5595342" cy="1576983"/>
          </a:xfrm>
          <a:prstGeom prst="roundRect">
            <a:avLst>
              <a:gd name="adj" fmla="val 6958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43" name="Shape 34"/>
          <p:cNvSpPr/>
          <p:nvPr/>
        </p:nvSpPr>
        <p:spPr>
          <a:xfrm>
            <a:off x="8225909" y="2273618"/>
            <a:ext cx="91440" cy="1576983"/>
          </a:xfrm>
          <a:prstGeom prst="roundRect">
            <a:avLst>
              <a:gd name="adj" fmla="val 9376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44" name="Text 35"/>
          <p:cNvSpPr/>
          <p:nvPr/>
        </p:nvSpPr>
        <p:spPr>
          <a:xfrm>
            <a:off x="8544282" y="250055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🚩 RED FLAG</a:t>
            </a:r>
            <a:endParaRPr lang="en-US" sz="2000" dirty="0"/>
          </a:p>
        </p:txBody>
      </p:sp>
      <p:sp>
        <p:nvSpPr>
          <p:cNvPr id="45" name="Text 36"/>
          <p:cNvSpPr/>
          <p:nvPr/>
        </p:nvSpPr>
        <p:spPr>
          <a:xfrm>
            <a:off x="8544282" y="3003113"/>
            <a:ext cx="5072896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Grants OSF fléchés </a:t>
            </a:r>
            <a:r>
              <a:rPr lang="en-US" sz="16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"corporate accountability"</a:t>
            </a: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— orientation idéologique documentée</a:t>
            </a:r>
            <a:endParaRPr lang="en-US" sz="1600" dirty="0"/>
          </a:p>
        </p:txBody>
      </p:sp>
      <p:sp>
        <p:nvSpPr>
          <p:cNvPr id="46" name="Shape 37"/>
          <p:cNvSpPr/>
          <p:nvPr/>
        </p:nvSpPr>
        <p:spPr>
          <a:xfrm>
            <a:off x="8248769" y="4034314"/>
            <a:ext cx="5595342" cy="1576983"/>
          </a:xfrm>
          <a:prstGeom prst="roundRect">
            <a:avLst>
              <a:gd name="adj" fmla="val 6958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47" name="Shape 38"/>
          <p:cNvSpPr/>
          <p:nvPr/>
        </p:nvSpPr>
        <p:spPr>
          <a:xfrm>
            <a:off x="8225909" y="4034314"/>
            <a:ext cx="91440" cy="1576983"/>
          </a:xfrm>
          <a:prstGeom prst="roundRect">
            <a:avLst>
              <a:gd name="adj" fmla="val 9376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48" name="Text 39"/>
          <p:cNvSpPr/>
          <p:nvPr/>
        </p:nvSpPr>
        <p:spPr>
          <a:xfrm>
            <a:off x="8544282" y="4261247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⚠️ Paradoxe MEAE</a:t>
            </a:r>
            <a:endParaRPr lang="en-US" sz="2000" dirty="0"/>
          </a:p>
        </p:txBody>
      </p:sp>
      <p:sp>
        <p:nvSpPr>
          <p:cNvPr id="49" name="Text 40"/>
          <p:cNvSpPr/>
          <p:nvPr/>
        </p:nvSpPr>
        <p:spPr>
          <a:xfrm>
            <a:off x="8544282" y="4763810"/>
            <a:ext cx="5072896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 ministère des Affaires étrangères finance l'ONG qui attaque un </a:t>
            </a:r>
            <a:r>
              <a:rPr lang="en-US" sz="16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champion national</a:t>
            </a:r>
            <a:endParaRPr lang="en-US" sz="1600" dirty="0"/>
          </a:p>
        </p:txBody>
      </p:sp>
      <p:sp>
        <p:nvSpPr>
          <p:cNvPr id="50" name="Shape 41"/>
          <p:cNvSpPr/>
          <p:nvPr/>
        </p:nvSpPr>
        <p:spPr>
          <a:xfrm>
            <a:off x="8248769" y="5795010"/>
            <a:ext cx="5595342" cy="1576983"/>
          </a:xfrm>
          <a:prstGeom prst="roundRect">
            <a:avLst>
              <a:gd name="adj" fmla="val 6958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51" name="Shape 42"/>
          <p:cNvSpPr/>
          <p:nvPr/>
        </p:nvSpPr>
        <p:spPr>
          <a:xfrm>
            <a:off x="8225909" y="5795010"/>
            <a:ext cx="91440" cy="1576983"/>
          </a:xfrm>
          <a:prstGeom prst="roundRect">
            <a:avLst>
              <a:gd name="adj" fmla="val 9376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2" name="Text 43"/>
          <p:cNvSpPr/>
          <p:nvPr/>
        </p:nvSpPr>
        <p:spPr>
          <a:xfrm>
            <a:off x="8544282" y="6021943"/>
            <a:ext cx="293548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🔗 Dépendance croisée</a:t>
            </a:r>
            <a:endParaRPr lang="en-US" sz="2000" dirty="0"/>
          </a:p>
        </p:txBody>
      </p:sp>
      <p:sp>
        <p:nvSpPr>
          <p:cNvPr id="53" name="Text 44"/>
          <p:cNvSpPr/>
          <p:nvPr/>
        </p:nvSpPr>
        <p:spPr>
          <a:xfrm>
            <a:off x="8544282" y="6524506"/>
            <a:ext cx="5072896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Même bailleurs (OSF, Sigrid Rausing) que les autres plaignants — réseau cohérent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964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165" y="856893"/>
            <a:ext cx="5195054" cy="632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Audit Financier : LDH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46165" y="1941909"/>
            <a:ext cx="4372451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Répartition du budget (~2,5 M€/an)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65" y="2549147"/>
            <a:ext cx="6652260" cy="369375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830798" y="4101988"/>
            <a:ext cx="190240" cy="210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48%</a:t>
            </a:r>
            <a:endParaRPr lang="en-US" sz="650" dirty="0"/>
          </a:p>
        </p:txBody>
      </p:sp>
      <p:sp>
        <p:nvSpPr>
          <p:cNvPr id="6" name="Text 3"/>
          <p:cNvSpPr/>
          <p:nvPr/>
        </p:nvSpPr>
        <p:spPr>
          <a:xfrm>
            <a:off x="1830381" y="5728667"/>
            <a:ext cx="190240" cy="210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24%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1212925" y="3669754"/>
            <a:ext cx="190240" cy="210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16%</a:t>
            </a:r>
            <a:endParaRPr lang="en-US" sz="650" dirty="0"/>
          </a:p>
        </p:txBody>
      </p:sp>
      <p:sp>
        <p:nvSpPr>
          <p:cNvPr id="8" name="Text 5"/>
          <p:cNvSpPr/>
          <p:nvPr/>
        </p:nvSpPr>
        <p:spPr>
          <a:xfrm>
            <a:off x="1981767" y="2730054"/>
            <a:ext cx="135124" cy="210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6%</a:t>
            </a:r>
            <a:endParaRPr lang="en-US" sz="650" dirty="0"/>
          </a:p>
        </p:txBody>
      </p:sp>
      <p:sp>
        <p:nvSpPr>
          <p:cNvPr id="9" name="Text 6"/>
          <p:cNvSpPr/>
          <p:nvPr/>
        </p:nvSpPr>
        <p:spPr>
          <a:xfrm>
            <a:off x="2593438" y="2487876"/>
            <a:ext cx="135124" cy="210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6%</a:t>
            </a:r>
            <a:endParaRPr lang="en-US" sz="650" dirty="0"/>
          </a:p>
        </p:txBody>
      </p:sp>
      <p:sp>
        <p:nvSpPr>
          <p:cNvPr id="10" name="Shape 7"/>
          <p:cNvSpPr/>
          <p:nvPr/>
        </p:nvSpPr>
        <p:spPr>
          <a:xfrm>
            <a:off x="5155202" y="3720404"/>
            <a:ext cx="1658962" cy="189010"/>
          </a:xfrm>
          <a:prstGeom prst="roundRect">
            <a:avLst>
              <a:gd name="adj" fmla="val 6773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473" y="3762391"/>
            <a:ext cx="105035" cy="10503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391532" y="3746663"/>
            <a:ext cx="1396373" cy="136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Cotisations adhérents·48%</a:t>
            </a:r>
            <a:endParaRPr lang="en-US" sz="700" dirty="0"/>
          </a:p>
        </p:txBody>
      </p:sp>
      <p:sp>
        <p:nvSpPr>
          <p:cNvPr id="15" name="Shape 11"/>
          <p:cNvSpPr/>
          <p:nvPr/>
        </p:nvSpPr>
        <p:spPr>
          <a:xfrm>
            <a:off x="5155202" y="3979438"/>
            <a:ext cx="1850433" cy="189009"/>
          </a:xfrm>
          <a:prstGeom prst="roundRect">
            <a:avLst>
              <a:gd name="adj" fmla="val 6773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473" y="4021424"/>
            <a:ext cx="105035" cy="10503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5391532" y="4005696"/>
            <a:ext cx="1587844" cy="136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Subventions publiques FR·24%</a:t>
            </a:r>
            <a:endParaRPr lang="en-US" sz="700" dirty="0"/>
          </a:p>
        </p:txBody>
      </p:sp>
      <p:sp>
        <p:nvSpPr>
          <p:cNvPr id="20" name="Shape 15"/>
          <p:cNvSpPr/>
          <p:nvPr/>
        </p:nvSpPr>
        <p:spPr>
          <a:xfrm>
            <a:off x="5155202" y="4238471"/>
            <a:ext cx="1190815" cy="189009"/>
          </a:xfrm>
          <a:prstGeom prst="roundRect">
            <a:avLst>
              <a:gd name="adj" fmla="val 6773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473" y="4280458"/>
            <a:ext cx="105035" cy="10503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5391532" y="4264730"/>
            <a:ext cx="928225" cy="136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Dons et legs·16%</a:t>
            </a:r>
            <a:endParaRPr lang="en-US" sz="700" dirty="0"/>
          </a:p>
        </p:txBody>
      </p:sp>
      <p:sp>
        <p:nvSpPr>
          <p:cNvPr id="25" name="Shape 19"/>
          <p:cNvSpPr/>
          <p:nvPr/>
        </p:nvSpPr>
        <p:spPr>
          <a:xfrm>
            <a:off x="5155202" y="4497504"/>
            <a:ext cx="1635028" cy="189010"/>
          </a:xfrm>
          <a:prstGeom prst="roundRect">
            <a:avLst>
              <a:gd name="adj" fmla="val 6773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473" y="4539491"/>
            <a:ext cx="105035" cy="105035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5391532" y="4523763"/>
            <a:ext cx="1372439" cy="136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OSF (grants ponctuels)·6%</a:t>
            </a:r>
            <a:endParaRPr lang="en-US" sz="700" dirty="0"/>
          </a:p>
        </p:txBody>
      </p:sp>
      <p:sp>
        <p:nvSpPr>
          <p:cNvPr id="30" name="Shape 23"/>
          <p:cNvSpPr/>
          <p:nvPr/>
        </p:nvSpPr>
        <p:spPr>
          <a:xfrm>
            <a:off x="5155202" y="4756538"/>
            <a:ext cx="843021" cy="189010"/>
          </a:xfrm>
          <a:prstGeom prst="roundRect">
            <a:avLst>
              <a:gd name="adj" fmla="val 6773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6473" y="4798525"/>
            <a:ext cx="105035" cy="105035"/>
          </a:xfrm>
          <a:prstGeom prst="rect">
            <a:avLst/>
          </a:prstGeom>
        </p:spPr>
      </p:pic>
      <p:sp>
        <p:nvSpPr>
          <p:cNvPr id="32" name="Text 24"/>
          <p:cNvSpPr/>
          <p:nvPr/>
        </p:nvSpPr>
        <p:spPr>
          <a:xfrm>
            <a:off x="5391532" y="4782796"/>
            <a:ext cx="580432" cy="136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Autres·6%</a:t>
            </a:r>
            <a:endParaRPr lang="en-US" sz="700" dirty="0"/>
          </a:p>
        </p:txBody>
      </p:sp>
      <p:sp>
        <p:nvSpPr>
          <p:cNvPr id="35" name="Text 27"/>
          <p:cNvSpPr/>
          <p:nvPr/>
        </p:nvSpPr>
        <p:spPr>
          <a:xfrm>
            <a:off x="8251388" y="1941909"/>
            <a:ext cx="2729865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Profil d'indépendance</a:t>
            </a:r>
            <a:endParaRPr lang="en-US" sz="1950" dirty="0"/>
          </a:p>
        </p:txBody>
      </p:sp>
      <p:sp>
        <p:nvSpPr>
          <p:cNvPr id="36" name="Text 28"/>
          <p:cNvSpPr/>
          <p:nvPr/>
        </p:nvSpPr>
        <p:spPr>
          <a:xfrm>
            <a:off x="8251388" y="2439114"/>
            <a:ext cx="5640348" cy="613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La LDH présente une </a:t>
            </a:r>
            <a:r>
              <a:rPr lang="en-US" sz="155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indépendance relative</a:t>
            </a: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par rapport aux autres plaignants :</a:t>
            </a:r>
            <a:endParaRPr lang="en-US" sz="1550" dirty="0"/>
          </a:p>
        </p:txBody>
      </p:sp>
      <p:sp>
        <p:nvSpPr>
          <p:cNvPr id="37" name="Text 29"/>
          <p:cNvSpPr/>
          <p:nvPr/>
        </p:nvSpPr>
        <p:spPr>
          <a:xfrm>
            <a:off x="8251388" y="3215045"/>
            <a:ext cx="5640348" cy="2335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Base militante forte (48% cotisations) — ancrage associatif authentique</a:t>
            </a:r>
            <a:endParaRPr lang="en-US" sz="155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Subventions publiques françaises majoritaires (24%)</a:t>
            </a:r>
            <a:endParaRPr lang="en-US" sz="155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Grants OSF ponctuels (6%) — exposition limitée mais réelle</a:t>
            </a:r>
            <a:endParaRPr lang="en-US" sz="155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Co-dépendance avec FIDH sur le dossier BNP via Baudouin/Bectarte</a:t>
            </a:r>
            <a:endParaRPr lang="en-US" sz="1550" dirty="0"/>
          </a:p>
        </p:txBody>
      </p:sp>
      <p:sp>
        <p:nvSpPr>
          <p:cNvPr id="38" name="Shape 30"/>
          <p:cNvSpPr/>
          <p:nvPr/>
        </p:nvSpPr>
        <p:spPr>
          <a:xfrm>
            <a:off x="8251388" y="5754172"/>
            <a:ext cx="5640348" cy="1415177"/>
          </a:xfrm>
          <a:prstGeom prst="roundRect">
            <a:avLst>
              <a:gd name="adj" fmla="val 6011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3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3914" y="6058614"/>
            <a:ext cx="253127" cy="202525"/>
          </a:xfrm>
          <a:prstGeom prst="rect">
            <a:avLst/>
          </a:prstGeom>
        </p:spPr>
      </p:pic>
      <p:sp>
        <p:nvSpPr>
          <p:cNvPr id="40" name="Text 31"/>
          <p:cNvSpPr/>
          <p:nvPr/>
        </p:nvSpPr>
        <p:spPr>
          <a:xfrm>
            <a:off x="8909566" y="5985629"/>
            <a:ext cx="4779645" cy="919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Profil le plus indépendant des 6 plaignants, mais structurellement lié à la FIDH dans la conduite du dossier.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1472431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3059"/>
            <a:ext cx="7650718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Audit Financier : PEJ — Le Red Flag Majeur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793790" y="1315403"/>
            <a:ext cx="13042821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Croissance explosive ×24,8 entre 2015 et 2022 — profil atypique dans le secteur des droits humains</a:t>
            </a:r>
            <a:endParaRPr lang="en-US" sz="1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17702"/>
            <a:ext cx="8481060" cy="482081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1174" y="5482387"/>
            <a:ext cx="273054" cy="212027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56k</a:t>
            </a:r>
            <a:endParaRPr lang="en-US" sz="650" dirty="0"/>
          </a:p>
        </p:txBody>
      </p:sp>
      <p:sp>
        <p:nvSpPr>
          <p:cNvPr id="6" name="Text 3"/>
          <p:cNvSpPr/>
          <p:nvPr/>
        </p:nvSpPr>
        <p:spPr>
          <a:xfrm>
            <a:off x="1890298" y="5318569"/>
            <a:ext cx="343148" cy="212027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112k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3027577" y="4827114"/>
            <a:ext cx="343148" cy="212027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280k</a:t>
            </a:r>
            <a:endParaRPr lang="en-US" sz="650" dirty="0"/>
          </a:p>
        </p:txBody>
      </p:sp>
      <p:sp>
        <p:nvSpPr>
          <p:cNvPr id="8" name="Text 5"/>
          <p:cNvSpPr/>
          <p:nvPr/>
        </p:nvSpPr>
        <p:spPr>
          <a:xfrm>
            <a:off x="4161749" y="4125035"/>
            <a:ext cx="343148" cy="212027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520k</a:t>
            </a:r>
            <a:endParaRPr lang="en-US" sz="650" dirty="0"/>
          </a:p>
        </p:txBody>
      </p:sp>
      <p:sp>
        <p:nvSpPr>
          <p:cNvPr id="9" name="Text 6"/>
          <p:cNvSpPr/>
          <p:nvPr/>
        </p:nvSpPr>
        <p:spPr>
          <a:xfrm>
            <a:off x="5295920" y="3364450"/>
            <a:ext cx="343148" cy="212027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780k</a:t>
            </a:r>
            <a:endParaRPr lang="en-US" sz="650" dirty="0"/>
          </a:p>
        </p:txBody>
      </p:sp>
      <p:sp>
        <p:nvSpPr>
          <p:cNvPr id="10" name="Text 7"/>
          <p:cNvSpPr/>
          <p:nvPr/>
        </p:nvSpPr>
        <p:spPr>
          <a:xfrm>
            <a:off x="6430091" y="2867144"/>
            <a:ext cx="343148" cy="212027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950k</a:t>
            </a:r>
            <a:endParaRPr lang="en-US" sz="650" dirty="0"/>
          </a:p>
        </p:txBody>
      </p:sp>
      <p:sp>
        <p:nvSpPr>
          <p:cNvPr id="11" name="Text 8"/>
          <p:cNvSpPr/>
          <p:nvPr/>
        </p:nvSpPr>
        <p:spPr>
          <a:xfrm>
            <a:off x="7526308" y="2194319"/>
            <a:ext cx="425274" cy="212027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1.18m</a:t>
            </a:r>
            <a:endParaRPr lang="en-US" sz="650" dirty="0"/>
          </a:p>
        </p:txBody>
      </p:sp>
      <p:sp>
        <p:nvSpPr>
          <p:cNvPr id="12" name="Text 9"/>
          <p:cNvSpPr/>
          <p:nvPr/>
        </p:nvSpPr>
        <p:spPr>
          <a:xfrm>
            <a:off x="8660479" y="1580000"/>
            <a:ext cx="425274" cy="212026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1.39m</a:t>
            </a:r>
            <a:endParaRPr lang="en-US" sz="650" dirty="0"/>
          </a:p>
        </p:txBody>
      </p:sp>
      <p:sp>
        <p:nvSpPr>
          <p:cNvPr id="13" name="Shape 10"/>
          <p:cNvSpPr/>
          <p:nvPr/>
        </p:nvSpPr>
        <p:spPr>
          <a:xfrm>
            <a:off x="687705" y="6474738"/>
            <a:ext cx="6553795" cy="1091684"/>
          </a:xfrm>
          <a:prstGeom prst="roundRect">
            <a:avLst>
              <a:gd name="adj" fmla="val 9724"/>
            </a:avLst>
          </a:prstGeom>
          <a:solidFill>
            <a:srgbClr val="1A1A2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Text 11"/>
          <p:cNvSpPr/>
          <p:nvPr/>
        </p:nvSpPr>
        <p:spPr>
          <a:xfrm>
            <a:off x="835104" y="6570464"/>
            <a:ext cx="1933813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4A03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🚩 Circuit documenté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835104" y="6896576"/>
            <a:ext cx="6258997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State Dept → NED → PEJ</a:t>
            </a:r>
          </a:p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Confirmé par audit fédéral — source primaire de valeur probante maximale</a:t>
            </a:r>
          </a:p>
        </p:txBody>
      </p:sp>
      <p:sp>
        <p:nvSpPr>
          <p:cNvPr id="16" name="Text 13"/>
          <p:cNvSpPr/>
          <p:nvPr/>
        </p:nvSpPr>
        <p:spPr>
          <a:xfrm>
            <a:off x="7502604" y="6570464"/>
            <a:ext cx="2870716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4A03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⚠️ Faiblesse de contrôle interne</a:t>
            </a:r>
            <a:endParaRPr lang="en-US" sz="1450" dirty="0"/>
          </a:p>
        </p:txBody>
      </p:sp>
      <p:sp>
        <p:nvSpPr>
          <p:cNvPr id="17" name="Text 14"/>
          <p:cNvSpPr/>
          <p:nvPr/>
        </p:nvSpPr>
        <p:spPr>
          <a:xfrm>
            <a:off x="7502604" y="6896576"/>
            <a:ext cx="6341626" cy="583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i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Material weakness in internal controls</a:t>
            </a:r>
            <a:r>
              <a:rPr lang="en-US" sz="11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— signalé dans l'audit fédéral. Ce profil de croissance explosive couplé à des faiblesses de contrôle interne constitue le </a:t>
            </a:r>
            <a:r>
              <a:rPr lang="en-US" sz="11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red flag principal</a:t>
            </a:r>
            <a:r>
              <a:rPr lang="en-US" sz="11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de l'audit global.</a:t>
            </a:r>
            <a:endParaRPr lang="en-US" sz="1150" dirty="0"/>
          </a:p>
        </p:txBody>
      </p:sp>
    </p:spTree>
    <p:extLst>
      <p:ext uri="{BB962C8B-B14F-4D97-AF65-F5344CB8AC3E}">
        <p14:creationId xmlns:p14="http://schemas.microsoft.com/office/powerpoint/2010/main" val="2703241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6635"/>
            <a:ext cx="8732639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Audit Financier : ACJPS &amp; Sherpa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1881783"/>
            <a:ext cx="6258520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ACJPS — African Centre for Justice and Peace Studies</a:t>
            </a:r>
            <a:endParaRPr lang="en-US" sz="2100" dirty="0"/>
          </a:p>
        </p:txBody>
      </p:sp>
      <p:sp>
        <p:nvSpPr>
          <p:cNvPr id="4" name="Shape 2"/>
          <p:cNvSpPr/>
          <p:nvPr/>
        </p:nvSpPr>
        <p:spPr>
          <a:xfrm>
            <a:off x="763310" y="2754749"/>
            <a:ext cx="60960" cy="2283262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070134" y="278522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Siège &amp; Budget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070134" y="3326487"/>
            <a:ext cx="272498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Kampala, Ouganda · ~$400K/an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4020502" y="2754749"/>
            <a:ext cx="60960" cy="2283262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6"/>
          <p:cNvSpPr/>
          <p:nvPr/>
        </p:nvSpPr>
        <p:spPr>
          <a:xfrm>
            <a:off x="4327327" y="2785229"/>
            <a:ext cx="2724983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Financements confirmés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4327327" y="3663077"/>
            <a:ext cx="2724983" cy="1344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NED (Schedule I documenté) + Sigrid Rausing Trust (bailleur récurrent)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763310" y="5386388"/>
            <a:ext cx="60960" cy="1946672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Text 9"/>
          <p:cNvSpPr/>
          <p:nvPr/>
        </p:nvSpPr>
        <p:spPr>
          <a:xfrm>
            <a:off x="1070134" y="541686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Rôle stratégique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1070134" y="5958126"/>
            <a:ext cx="2724983" cy="1344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Légitimité terrain soudanaise — caution locale indispensable à la plainte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4020502" y="5386388"/>
            <a:ext cx="60960" cy="1946672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Text 12"/>
          <p:cNvSpPr/>
          <p:nvPr/>
        </p:nvSpPr>
        <p:spPr>
          <a:xfrm>
            <a:off x="4327327" y="541686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Signal réseau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4327327" y="5958126"/>
            <a:ext cx="2724983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Mêmes bailleurs que PEJ (NED) — réseau commun documenté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7585710" y="1881783"/>
            <a:ext cx="455045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Sherpa — Contentieux Stratégique</a:t>
            </a:r>
            <a:endParaRPr lang="en-US" sz="2100" dirty="0"/>
          </a:p>
        </p:txBody>
      </p:sp>
      <p:sp>
        <p:nvSpPr>
          <p:cNvPr id="17" name="Shape 15"/>
          <p:cNvSpPr/>
          <p:nvPr/>
        </p:nvSpPr>
        <p:spPr>
          <a:xfrm>
            <a:off x="7555230" y="2418159"/>
            <a:ext cx="60960" cy="1947148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8" name="Text 16"/>
          <p:cNvSpPr/>
          <p:nvPr/>
        </p:nvSpPr>
        <p:spPr>
          <a:xfrm>
            <a:off x="7862054" y="2448639"/>
            <a:ext cx="2724983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Budget &amp; Financement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7862054" y="3326487"/>
            <a:ext cx="2724983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~800K€/an · Co-financé OSF + Humanity United (Omidyar Network)</a:t>
            </a:r>
            <a:endParaRPr lang="en-US" sz="1650" dirty="0"/>
          </a:p>
        </p:txBody>
      </p:sp>
      <p:sp>
        <p:nvSpPr>
          <p:cNvPr id="20" name="Shape 18"/>
          <p:cNvSpPr/>
          <p:nvPr/>
        </p:nvSpPr>
        <p:spPr>
          <a:xfrm>
            <a:off x="10812423" y="2418159"/>
            <a:ext cx="60960" cy="1947148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1" name="Text 19"/>
          <p:cNvSpPr/>
          <p:nvPr/>
        </p:nvSpPr>
        <p:spPr>
          <a:xfrm>
            <a:off x="11119247" y="244863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Fondateur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11119247" y="2989898"/>
            <a:ext cx="2724983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William Bourdon — réseau judiciaire international étendu</a:t>
            </a:r>
            <a:endParaRPr lang="en-US" sz="1650" dirty="0"/>
          </a:p>
        </p:txBody>
      </p:sp>
      <p:sp>
        <p:nvSpPr>
          <p:cNvPr id="23" name="Shape 21"/>
          <p:cNvSpPr/>
          <p:nvPr/>
        </p:nvSpPr>
        <p:spPr>
          <a:xfrm>
            <a:off x="7555230" y="4713684"/>
            <a:ext cx="60960" cy="1610558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4" name="Text 22"/>
          <p:cNvSpPr/>
          <p:nvPr/>
        </p:nvSpPr>
        <p:spPr>
          <a:xfrm>
            <a:off x="7862054" y="4744164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Cas notables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862054" y="5285423"/>
            <a:ext cx="272498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Lafarge/Syrie · Vinci/Qatar · </a:t>
            </a:r>
            <a:r>
              <a:rPr lang="en-US" sz="165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BNP/Soudan</a:t>
            </a:r>
            <a:endParaRPr lang="en-US" sz="1650" dirty="0"/>
          </a:p>
        </p:txBody>
      </p:sp>
      <p:sp>
        <p:nvSpPr>
          <p:cNvPr id="26" name="Shape 24"/>
          <p:cNvSpPr/>
          <p:nvPr/>
        </p:nvSpPr>
        <p:spPr>
          <a:xfrm>
            <a:off x="10812423" y="4713684"/>
            <a:ext cx="60960" cy="1610558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7" name="Text 25"/>
          <p:cNvSpPr/>
          <p:nvPr/>
        </p:nvSpPr>
        <p:spPr>
          <a:xfrm>
            <a:off x="11119247" y="4744164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Doctrine</a:t>
            </a:r>
            <a:endParaRPr lang="en-US" sz="2100" dirty="0"/>
          </a:p>
        </p:txBody>
      </p:sp>
      <p:sp>
        <p:nvSpPr>
          <p:cNvPr id="28" name="Text 26"/>
          <p:cNvSpPr/>
          <p:nvPr/>
        </p:nvSpPr>
        <p:spPr>
          <a:xfrm>
            <a:off x="11119247" y="5285423"/>
            <a:ext cx="2724983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Utiliser le droit pénal comme levier de pression ESG sur les entreprises</a:t>
            </a: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2896464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1049" y="816769"/>
            <a:ext cx="13088303" cy="1376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Convergence Omidyar &amp; Signaux Faibles Rockefeller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771049" y="2621518"/>
            <a:ext cx="4220051" cy="4791313"/>
          </a:xfrm>
          <a:prstGeom prst="roundRect">
            <a:avLst>
              <a:gd name="adj" fmla="val 2193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4" name="Text 2"/>
          <p:cNvSpPr/>
          <p:nvPr/>
        </p:nvSpPr>
        <p:spPr>
          <a:xfrm>
            <a:off x="1021794" y="2872264"/>
            <a:ext cx="3718560" cy="688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🔗 Convergence Omidyar / eBay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1021794" y="3689032"/>
            <a:ext cx="3718560" cy="24311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Pierre Omidyar via </a:t>
            </a: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Humanity United</a:t>
            </a: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finance simultanément </a:t>
            </a: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PEJ</a:t>
            </a: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et </a:t>
            </a: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Sherpa</a:t>
            </a: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— les deux ONG qui portent la stratégie de contentieux anti-BNP des deux côtés de l'Atlantique. Convergence documentée.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5205055" y="2621518"/>
            <a:ext cx="4220170" cy="4791313"/>
          </a:xfrm>
          <a:prstGeom prst="roundRect">
            <a:avLst>
              <a:gd name="adj" fmla="val 2192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5"/>
          <p:cNvSpPr/>
          <p:nvPr/>
        </p:nvSpPr>
        <p:spPr>
          <a:xfrm>
            <a:off x="5455801" y="2872264"/>
            <a:ext cx="3718679" cy="688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⚡ Signal faible Rockefeller Brothers Fund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5455801" y="3689032"/>
            <a:ext cx="3718679" cy="3125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 RBF finance la FIDH. Le RBF est historiquement lié à </a:t>
            </a: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JPMorgan Chase</a:t>
            </a: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(héritier direct de la Chase Manhattan Bank des Rockefeller). JPMorgan Chase est le 1er concurrent direct de BNP Paribas à l'échelle mondiale.</a:t>
            </a:r>
            <a:endParaRPr lang="en-US" sz="1700" dirty="0"/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Corrélation documentée, causalité non prouvée.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9639181" y="2621518"/>
            <a:ext cx="4220051" cy="4791313"/>
          </a:xfrm>
          <a:prstGeom prst="roundRect">
            <a:avLst>
              <a:gd name="adj" fmla="val 2193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0" name="Text 8"/>
          <p:cNvSpPr/>
          <p:nvPr/>
        </p:nvSpPr>
        <p:spPr>
          <a:xfrm>
            <a:off x="9889927" y="2872264"/>
            <a:ext cx="3718560" cy="688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⚡ Signal faible Soros / Paribas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9889927" y="3689032"/>
            <a:ext cx="3718560" cy="3473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En 1988, George Soros tente d'acquérir la </a:t>
            </a: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Société Générale</a:t>
            </a: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et fait l'objet d'une enquête de la COB (ancêtre de l'AMF). Ce contentieux historique avec la place financière parisienne précède de </a:t>
            </a: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25 ans</a:t>
            </a: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les financements OSF vers les ONG plaignantes contre BNP.</a:t>
            </a:r>
            <a:endParaRPr lang="en-US" sz="1700" dirty="0"/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Corrélation documentée, causalité non prouvée.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192197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5942"/>
            <a:ext cx="111881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Signaux Faibles 2026 : Verdict New York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2834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Verdict du 17 octobre 2025 — SDNY, </a:t>
            </a:r>
            <a:r>
              <a:rPr lang="en-US" sz="1750" i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Kashef v. BNP Paribas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759750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$20,75M</a:t>
            </a:r>
            <a:endParaRPr lang="en-US" sz="5850" dirty="0"/>
          </a:p>
        </p:txBody>
      </p:sp>
      <p:sp>
        <p:nvSpPr>
          <p:cNvPr id="5" name="Text 3"/>
          <p:cNvSpPr/>
          <p:nvPr/>
        </p:nvSpPr>
        <p:spPr>
          <a:xfrm>
            <a:off x="1455420" y="37915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Accordés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28196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À 3 plaignants individuels par le tribunal fédéral de New York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235893" y="2759750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$40,5M</a:t>
            </a:r>
            <a:endParaRPr lang="en-US" sz="5850" dirty="0"/>
          </a:p>
        </p:txBody>
      </p:sp>
      <p:sp>
        <p:nvSpPr>
          <p:cNvPr id="8" name="Text 6"/>
          <p:cNvSpPr/>
          <p:nvPr/>
        </p:nvSpPr>
        <p:spPr>
          <a:xfrm>
            <a:off x="5897523" y="37915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Avec intérêts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235893" y="428196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Intérêts pré-jugement à 5%/an (droit suisse appliqué)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9677995" y="2759750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23 000+</a:t>
            </a:r>
            <a:endParaRPr lang="en-US" sz="5850" dirty="0"/>
          </a:p>
        </p:txBody>
      </p:sp>
      <p:sp>
        <p:nvSpPr>
          <p:cNvPr id="11" name="Text 9"/>
          <p:cNvSpPr/>
          <p:nvPr/>
        </p:nvSpPr>
        <p:spPr>
          <a:xfrm>
            <a:off x="10339626" y="37915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Réfugiés certifiés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677995" y="428196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Classe certifiée — exposition potentielle supérieure à $1 milliard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630436" y="5262920"/>
            <a:ext cx="6571417" cy="2100739"/>
          </a:xfrm>
          <a:prstGeom prst="roundRect">
            <a:avLst>
              <a:gd name="adj" fmla="val 7774"/>
            </a:avLst>
          </a:prstGeom>
          <a:solidFill>
            <a:srgbClr val="1A1A2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Text 12"/>
          <p:cNvSpPr/>
          <p:nvPr/>
        </p:nvSpPr>
        <p:spPr>
          <a:xfrm>
            <a:off x="857250" y="54897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A03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Appel en cours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857250" y="6070878"/>
            <a:ext cx="611778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BNP Paribas annonce faire appel devant le </a:t>
            </a:r>
            <a:r>
              <a:rPr lang="en-US" sz="17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Second Circuit</a:t>
            </a:r>
            <a:r>
              <a:rPr lang="en-US" sz="17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— procédure longue et coûteuse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599521" y="5489734"/>
            <a:ext cx="35656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A03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Intervention diplomatique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599521" y="607087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L'</a:t>
            </a:r>
            <a:r>
              <a:rPr lang="en-US" sz="17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ambassade de Suisse</a:t>
            </a:r>
            <a:r>
              <a:rPr lang="en-US" sz="17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est intervenue pour contester l'application du droit suisse par le tribunal américain — signal de tension diplomatique inédit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06970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23768"/>
            <a:ext cx="75564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Signaux Faibles 2026 : Pétition UN Global Compact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80190" y="2175153"/>
            <a:ext cx="755642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Déposée le </a:t>
            </a:r>
            <a:r>
              <a:rPr lang="en-US" sz="16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17 février 2026</a:t>
            </a:r>
            <a:r>
              <a:rPr lang="en-US" sz="1600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par Hausfeld, Hecht Partners et DiCello Levitt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280190" y="2875836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Objet &amp; Motif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280190" y="3378398"/>
            <a:ext cx="3529251" cy="1615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Demande de </a:t>
            </a:r>
            <a:r>
              <a:rPr lang="en-US" sz="16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radiation de BNP Paribas</a:t>
            </a: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du Pacte Mondial de l'ONU</a:t>
            </a:r>
            <a:endParaRPr lang="en-US" sz="16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Motif : non-respect des Principes 1 et 2 (droits humains)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280190" y="5177790"/>
            <a:ext cx="3529251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Cascade potentielle si acceptée</a:t>
            </a:r>
            <a:endParaRPr lang="en-US" sz="20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640" y="6022181"/>
            <a:ext cx="3176230" cy="136957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670456" y="7132034"/>
            <a:ext cx="926686" cy="90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5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Désinvestissement massif</a:t>
            </a:r>
            <a:endParaRPr lang="en-US" sz="550" dirty="0"/>
          </a:p>
        </p:txBody>
      </p:sp>
      <p:sp>
        <p:nvSpPr>
          <p:cNvPr id="10" name="Text 6"/>
          <p:cNvSpPr/>
          <p:nvPr/>
        </p:nvSpPr>
        <p:spPr>
          <a:xfrm>
            <a:off x="6670456" y="6815000"/>
            <a:ext cx="820157" cy="90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5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Déclassement agences</a:t>
            </a:r>
            <a:endParaRPr lang="en-US" sz="550" dirty="0"/>
          </a:p>
        </p:txBody>
      </p:sp>
      <p:sp>
        <p:nvSpPr>
          <p:cNvPr id="11" name="Text 7"/>
          <p:cNvSpPr/>
          <p:nvPr/>
        </p:nvSpPr>
        <p:spPr>
          <a:xfrm>
            <a:off x="6670456" y="6501167"/>
            <a:ext cx="720533" cy="90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5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Exclusion fonds ISR</a:t>
            </a:r>
            <a:endParaRPr lang="en-US" sz="550" dirty="0"/>
          </a:p>
        </p:txBody>
      </p:sp>
      <p:sp>
        <p:nvSpPr>
          <p:cNvPr id="12" name="Text 8"/>
          <p:cNvSpPr/>
          <p:nvPr/>
        </p:nvSpPr>
        <p:spPr>
          <a:xfrm>
            <a:off x="6670456" y="6184133"/>
            <a:ext cx="720533" cy="90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5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Radiation UNGC</a:t>
            </a:r>
            <a:endParaRPr lang="en-US" sz="550" dirty="0"/>
          </a:p>
        </p:txBody>
      </p:sp>
      <p:sp>
        <p:nvSpPr>
          <p:cNvPr id="13" name="Shape 9"/>
          <p:cNvSpPr/>
          <p:nvPr/>
        </p:nvSpPr>
        <p:spPr>
          <a:xfrm>
            <a:off x="10168057" y="2692122"/>
            <a:ext cx="3823097" cy="4913948"/>
          </a:xfrm>
          <a:prstGeom prst="roundRect">
            <a:avLst>
              <a:gd name="adj" fmla="val 3845"/>
            </a:avLst>
          </a:prstGeom>
          <a:solidFill>
            <a:srgbClr val="1A1A2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Text 10"/>
          <p:cNvSpPr/>
          <p:nvPr/>
        </p:nvSpPr>
        <p:spPr>
          <a:xfrm>
            <a:off x="10372130" y="2875836"/>
            <a:ext cx="3414951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4A03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Lecture EGE — L'objectif réel</a:t>
            </a:r>
            <a:endParaRPr lang="en-US" sz="2000" dirty="0"/>
          </a:p>
        </p:txBody>
      </p:sp>
      <p:sp>
        <p:nvSpPr>
          <p:cNvPr id="15" name="Text 11"/>
          <p:cNvSpPr/>
          <p:nvPr/>
        </p:nvSpPr>
        <p:spPr>
          <a:xfrm>
            <a:off x="10372130" y="3697248"/>
            <a:ext cx="3414951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L'objectif n'est plus la victoire judiciaire seule — c'est la </a:t>
            </a:r>
            <a:r>
              <a:rPr lang="en-US" sz="16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cascade réglementaire</a:t>
            </a:r>
            <a:r>
              <a:rPr lang="en-US" sz="16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.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10372130" y="4793337"/>
            <a:ext cx="3414951" cy="1241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La radiation UNGC déclencherait des exclusions automatiques bien plus coûteuses que n'importe quelle amende judiciaire.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10372130" y="6199703"/>
            <a:ext cx="3414951" cy="1241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Les fonds indexés sur le UNGC représentent des </a:t>
            </a:r>
            <a:r>
              <a:rPr lang="en-US" sz="16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centaines de milliards d'euros</a:t>
            </a:r>
            <a:r>
              <a:rPr lang="en-US" sz="16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d'actifs sous gestion.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3113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358" y="649605"/>
            <a:ext cx="13085683" cy="1379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Triple Front Judiciaire : Stratégie d'Encerclement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772358" y="2458283"/>
            <a:ext cx="13085683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BNP Paribas doit se défendre simultanément sur trois théâtres d'opérations judiciaires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72358" y="3048119"/>
            <a:ext cx="4218742" cy="2672001"/>
          </a:xfrm>
          <a:prstGeom prst="roundRect">
            <a:avLst>
              <a:gd name="adj" fmla="val 34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000601" y="3276362"/>
            <a:ext cx="275867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⚖️ Front 1 — Paris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1000601" y="3749993"/>
            <a:ext cx="3762256" cy="1045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Pôle Crimes contre l'Humanité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Complicité de génocide au Soudan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Depuis 2019 — instruction en cours</a:t>
            </a:r>
          </a:p>
        </p:txBody>
      </p:sp>
      <p:sp>
        <p:nvSpPr>
          <p:cNvPr id="7" name="Shape 5"/>
          <p:cNvSpPr/>
          <p:nvPr/>
        </p:nvSpPr>
        <p:spPr>
          <a:xfrm>
            <a:off x="5205770" y="3048119"/>
            <a:ext cx="4218742" cy="2672001"/>
          </a:xfrm>
          <a:prstGeom prst="roundRect">
            <a:avLst>
              <a:gd name="adj" fmla="val 34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8" name="Text 6"/>
          <p:cNvSpPr/>
          <p:nvPr/>
        </p:nvSpPr>
        <p:spPr>
          <a:xfrm>
            <a:off x="5434013" y="3276362"/>
            <a:ext cx="304526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🏛️ Front 2 — New York</a:t>
            </a:r>
            <a:endParaRPr lang="en-US" sz="2150" dirty="0"/>
          </a:p>
        </p:txBody>
      </p:sp>
      <p:sp>
        <p:nvSpPr>
          <p:cNvPr id="9" name="Text 7"/>
          <p:cNvSpPr/>
          <p:nvPr/>
        </p:nvSpPr>
        <p:spPr>
          <a:xfrm>
            <a:off x="5434013" y="3749993"/>
            <a:ext cx="3762256" cy="1741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SDNY — Class Action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Dommages civils — 23 000+ plaignants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Verdict oct. 2025 · Appel Second Circuit</a:t>
            </a:r>
          </a:p>
        </p:txBody>
      </p:sp>
      <p:sp>
        <p:nvSpPr>
          <p:cNvPr id="10" name="Shape 8"/>
          <p:cNvSpPr/>
          <p:nvPr/>
        </p:nvSpPr>
        <p:spPr>
          <a:xfrm>
            <a:off x="9639181" y="3048119"/>
            <a:ext cx="4218861" cy="2672001"/>
          </a:xfrm>
          <a:prstGeom prst="roundRect">
            <a:avLst>
              <a:gd name="adj" fmla="val 34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1" name="Text 9"/>
          <p:cNvSpPr/>
          <p:nvPr/>
        </p:nvSpPr>
        <p:spPr>
          <a:xfrm>
            <a:off x="9867424" y="3276362"/>
            <a:ext cx="2842617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🌍 Front 3 — Rwanda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9867424" y="3749993"/>
            <a:ext cx="3762375" cy="1045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Information judiciaire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Banque Paribas — faits de 1994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Depuis 2017 — dossier parallèle</a:t>
            </a:r>
          </a:p>
        </p:txBody>
      </p:sp>
      <p:sp>
        <p:nvSpPr>
          <p:cNvPr id="13" name="Shape 11"/>
          <p:cNvSpPr/>
          <p:nvPr/>
        </p:nvSpPr>
        <p:spPr>
          <a:xfrm>
            <a:off x="772358" y="5961578"/>
            <a:ext cx="13085683" cy="1618417"/>
          </a:xfrm>
          <a:prstGeom prst="roundRect">
            <a:avLst>
              <a:gd name="adj" fmla="val 5727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81" y="6295668"/>
            <a:ext cx="275868" cy="220623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489472" y="6231374"/>
            <a:ext cx="12147947" cy="1045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Stratégie d'encerclement :</a:t>
            </a:r>
            <a:r>
              <a:rPr lang="en-US" sz="17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L'épuisement des ressources par multiplication des fronts judiciaires est une technique classique du lawfare. BNP doit mobiliser des équipes juridiques distinctes à Paris, New York et potentiellement Kigali — simultanément.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65017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5339"/>
            <a:ext cx="10423088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Matrice Stakeholders : Pouvoir × Intérêt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793790" y="1888093"/>
            <a:ext cx="13042821" cy="3747135"/>
          </a:xfrm>
          <a:prstGeom prst="roundRect">
            <a:avLst>
              <a:gd name="adj" fmla="val 241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4" name="Shape 2"/>
          <p:cNvSpPr/>
          <p:nvPr/>
        </p:nvSpPr>
        <p:spPr>
          <a:xfrm>
            <a:off x="801410" y="1895713"/>
            <a:ext cx="13027581" cy="59686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017032" y="2026087"/>
            <a:ext cx="282225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Position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4277678" y="2026087"/>
            <a:ext cx="438173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Fort pouvoir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9097804" y="2026087"/>
            <a:ext cx="4515803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Faible pouvoir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801410" y="2492573"/>
            <a:ext cx="13027581" cy="126908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9" name="Text 7"/>
          <p:cNvSpPr/>
          <p:nvPr/>
        </p:nvSpPr>
        <p:spPr>
          <a:xfrm>
            <a:off x="1017032" y="2622947"/>
            <a:ext cx="282225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Contre BNP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4277678" y="2622947"/>
            <a:ext cx="4381738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DOJ/Congrès US · Hausfeld+DiCello · FIDH/LDH · PEJ/Tai · Sherpa/Bourdon · Mediapart/Disclose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9097804" y="2622947"/>
            <a:ext cx="451580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Investisseurs ESG · Agences de notation · Clients institutionnels · UN Global Compact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801410" y="3761661"/>
            <a:ext cx="13027581" cy="9329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3" name="Text 11"/>
          <p:cNvSpPr/>
          <p:nvPr/>
        </p:nvSpPr>
        <p:spPr>
          <a:xfrm>
            <a:off x="1017032" y="3892034"/>
            <a:ext cx="282225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Pro BNP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4277678" y="3892034"/>
            <a:ext cx="4381738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Gouvernement FR · Actionnaires BNP · Patronat FR (MEDEF) · Avocats BNP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9097804" y="3892034"/>
            <a:ext cx="4515803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Régulateurs ACPR · Grand public</a:t>
            </a:r>
            <a:endParaRPr lang="en-US" sz="1650" dirty="0"/>
          </a:p>
        </p:txBody>
      </p:sp>
      <p:sp>
        <p:nvSpPr>
          <p:cNvPr id="16" name="Shape 14"/>
          <p:cNvSpPr/>
          <p:nvPr/>
        </p:nvSpPr>
        <p:spPr>
          <a:xfrm>
            <a:off x="801410" y="4694634"/>
            <a:ext cx="13027581" cy="9329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7" name="Text 15"/>
          <p:cNvSpPr/>
          <p:nvPr/>
        </p:nvSpPr>
        <p:spPr>
          <a:xfrm>
            <a:off x="1017032" y="4825008"/>
            <a:ext cx="282225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Neutres / Passifs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4277678" y="4825008"/>
            <a:ext cx="438173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—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9097804" y="4825008"/>
            <a:ext cx="451580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Banques concurrentes · Victimes soudanaises</a:t>
            </a:r>
            <a:endParaRPr lang="en-US" sz="1650" dirty="0"/>
          </a:p>
        </p:txBody>
      </p:sp>
      <p:sp>
        <p:nvSpPr>
          <p:cNvPr id="20" name="Shape 18"/>
          <p:cNvSpPr/>
          <p:nvPr/>
        </p:nvSpPr>
        <p:spPr>
          <a:xfrm>
            <a:off x="793790" y="5865495"/>
            <a:ext cx="13042821" cy="1558647"/>
          </a:xfrm>
          <a:prstGeom prst="roundRect">
            <a:avLst>
              <a:gd name="adj" fmla="val 5807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74" y="6190059"/>
            <a:ext cx="269319" cy="215384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493877" y="6123980"/>
            <a:ext cx="12127349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Lecture stratégique : Les opposants à fort pouvoir sont majoritairement américains ou financés par des intérêts américains. Les alliés à fort pouvoir sont exclusivement français — mais leur mobilisation reste insuffisante face à l'offensive multi-fronts.</a:t>
            </a: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544787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4858" y="752951"/>
            <a:ext cx="7614285" cy="1024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Synthèse : Les 3 Mobiles de l'Offensive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764858" y="1954768"/>
            <a:ext cx="7614285" cy="451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Ces trois mobiles ne sont pas exclusifs — chaque acteur poursuit sa propre logique rationnelle. L'effet combiné produit une convergence d'intérêts sans nécessiter de coordination.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764858" y="2539722"/>
            <a:ext cx="3747968" cy="2860953"/>
          </a:xfrm>
          <a:prstGeom prst="roundRect">
            <a:avLst>
              <a:gd name="adj" fmla="val 240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6" name="Shape 3"/>
          <p:cNvSpPr/>
          <p:nvPr/>
        </p:nvSpPr>
        <p:spPr>
          <a:xfrm>
            <a:off x="936308" y="2711172"/>
            <a:ext cx="491609" cy="491609"/>
          </a:xfrm>
          <a:prstGeom prst="roundRect">
            <a:avLst>
              <a:gd name="adj" fmla="val 18598288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443" y="2846308"/>
            <a:ext cx="221218" cy="2212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36308" y="3321129"/>
            <a:ext cx="2048708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Mobile Commercial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936308" y="3648194"/>
            <a:ext cx="3405068" cy="1581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Contingency fees US (Hausfeld ~30% du verdict)</a:t>
            </a:r>
            <a:endParaRPr lang="en-US" sz="1250" dirty="0"/>
          </a:p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Croissance ×24,8 de PEJ</a:t>
            </a:r>
            <a:endParaRPr lang="en-US" sz="1250" dirty="0"/>
          </a:p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Classe 23 000+ = marché supérieur à $1 Md</a:t>
            </a:r>
            <a:endParaRPr lang="en-US" sz="1250" dirty="0"/>
          </a:p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Modèle réplicable : Rwanda, Syrie, Myanmar</a:t>
            </a:r>
            <a:endParaRPr lang="en-US" sz="1250" dirty="0"/>
          </a:p>
        </p:txBody>
      </p:sp>
      <p:sp>
        <p:nvSpPr>
          <p:cNvPr id="10" name="Shape 6"/>
          <p:cNvSpPr/>
          <p:nvPr/>
        </p:nvSpPr>
        <p:spPr>
          <a:xfrm>
            <a:off x="4631174" y="2539722"/>
            <a:ext cx="3747968" cy="2860953"/>
          </a:xfrm>
          <a:prstGeom prst="roundRect">
            <a:avLst>
              <a:gd name="adj" fmla="val 240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1" name="Shape 7"/>
          <p:cNvSpPr/>
          <p:nvPr/>
        </p:nvSpPr>
        <p:spPr>
          <a:xfrm>
            <a:off x="4802624" y="2711172"/>
            <a:ext cx="491609" cy="491609"/>
          </a:xfrm>
          <a:prstGeom prst="roundRect">
            <a:avLst>
              <a:gd name="adj" fmla="val 18598288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7760" y="2846308"/>
            <a:ext cx="221218" cy="22121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02624" y="3321129"/>
            <a:ext cx="2048708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Mobile Idéologique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4802624" y="3648194"/>
            <a:ext cx="3405068" cy="1129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OSF doctrine "corporate accountability"</a:t>
            </a:r>
            <a:endParaRPr lang="en-US" sz="1250" dirty="0"/>
          </a:p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FIDH/Bectarte : créer le précédent "responsabilité pénale des entreprises"</a:t>
            </a:r>
            <a:endParaRPr lang="en-US" sz="1250" dirty="0"/>
          </a:p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Sherpa/Bourdon : étendre le droit pénal aux flux financiers</a:t>
            </a:r>
            <a:endParaRPr lang="en-US" sz="1250" dirty="0"/>
          </a:p>
        </p:txBody>
      </p:sp>
      <p:sp>
        <p:nvSpPr>
          <p:cNvPr id="15" name="Shape 10"/>
          <p:cNvSpPr/>
          <p:nvPr/>
        </p:nvSpPr>
        <p:spPr>
          <a:xfrm>
            <a:off x="764858" y="5519023"/>
            <a:ext cx="7614285" cy="1957507"/>
          </a:xfrm>
          <a:prstGeom prst="roundRect">
            <a:avLst>
              <a:gd name="adj" fmla="val 351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6" name="Shape 11"/>
          <p:cNvSpPr/>
          <p:nvPr/>
        </p:nvSpPr>
        <p:spPr>
          <a:xfrm>
            <a:off x="936308" y="5690473"/>
            <a:ext cx="491609" cy="491609"/>
          </a:xfrm>
          <a:prstGeom prst="roundRect">
            <a:avLst>
              <a:gd name="adj" fmla="val 18598288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1443" y="5825609"/>
            <a:ext cx="221218" cy="22121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36308" y="6300430"/>
            <a:ext cx="2048708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Mobile Géopolitique</a:t>
            </a:r>
            <a:endParaRPr lang="en-US" sz="1600" dirty="0"/>
          </a:p>
        </p:txBody>
      </p:sp>
      <p:sp>
        <p:nvSpPr>
          <p:cNvPr id="19" name="Text 13"/>
          <p:cNvSpPr/>
          <p:nvPr/>
        </p:nvSpPr>
        <p:spPr>
          <a:xfrm>
            <a:off x="936308" y="6627495"/>
            <a:ext cx="7271385" cy="677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Prolongement de l'extraterritorialité US</a:t>
            </a:r>
            <a:endParaRPr lang="en-US" sz="1250" dirty="0"/>
          </a:p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Fragilisation du champion bancaire européen en Afrique</a:t>
            </a:r>
            <a:endParaRPr lang="en-US" sz="1250" dirty="0"/>
          </a:p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Vide stratégique exploitable par JPMorgan/Citi/StanChart</a:t>
            </a:r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2850706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8B9AB3C-01D9-594A-B5D6-6657A1AC49AC}"/>
              </a:ext>
            </a:extLst>
          </p:cNvPr>
          <p:cNvSpPr/>
          <p:nvPr/>
        </p:nvSpPr>
        <p:spPr>
          <a:xfrm>
            <a:off x="4635500" y="3543300"/>
            <a:ext cx="3860800" cy="3835400"/>
          </a:xfrm>
          <a:prstGeom prst="roundRect">
            <a:avLst/>
          </a:prstGeom>
          <a:solidFill>
            <a:srgbClr val="1A1A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fr-FR"/>
          </a:p>
        </p:txBody>
      </p:sp>
      <p:sp>
        <p:nvSpPr>
          <p:cNvPr id="3" name="Text 0"/>
          <p:cNvSpPr/>
          <p:nvPr/>
        </p:nvSpPr>
        <p:spPr>
          <a:xfrm>
            <a:off x="754023" y="858560"/>
            <a:ext cx="6204823" cy="673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Problématique Centrale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1077158" y="2068949"/>
            <a:ext cx="7312819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La plainte pour "complicité de génocide" déposée contre BNP Paribas en 2019 est-elle une action citoyenne pure ou une manœuvre de déstabilisation orchestrée par des acteurs aux agendas croisés ?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54023" y="1838801"/>
            <a:ext cx="50800" cy="1468636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Shape 3"/>
          <p:cNvSpPr/>
          <p:nvPr/>
        </p:nvSpPr>
        <p:spPr>
          <a:xfrm>
            <a:off x="598884" y="3537585"/>
            <a:ext cx="3865483" cy="3833455"/>
          </a:xfrm>
          <a:prstGeom prst="roundRect">
            <a:avLst>
              <a:gd name="adj" fmla="val 4047"/>
            </a:avLst>
          </a:prstGeom>
          <a:solidFill>
            <a:srgbClr val="1A1A2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7" name="Text 4"/>
          <p:cNvSpPr/>
          <p:nvPr/>
        </p:nvSpPr>
        <p:spPr>
          <a:xfrm>
            <a:off x="814268" y="3742134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D4A03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Méthode d'analyse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814268" y="4283273"/>
            <a:ext cx="3434715" cy="2495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Grille multi-plans EGE (Politique, Business, Sociétal, Relationnel)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Audit d'indépendance financière des plaignants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Triangulation des sources primaires et secondaires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4842391" y="3742134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D4A03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Période d'étude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4842391" y="4283273"/>
            <a:ext cx="3555206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2018–2026</a:t>
            </a:r>
            <a:r>
              <a:rPr lang="en-US" sz="16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— trois phases distinctes :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4842391" y="5139690"/>
            <a:ext cx="3555206" cy="2159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Préparation</a:t>
            </a:r>
            <a:r>
              <a:rPr lang="en-US" sz="16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: structuration des réseaux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Exécution</a:t>
            </a:r>
            <a:r>
              <a:rPr lang="en-US" sz="16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: dépôt de plainte et class action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Répliques</a:t>
            </a:r>
            <a:r>
              <a:rPr lang="en-US" sz="16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: verdicts, appels, pétition UNGC</a:t>
            </a: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227421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4132"/>
            <a:ext cx="6677025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Verdict &amp; Contre-Arguments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1082993" y="1849993"/>
            <a:ext cx="10696218" cy="831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00"/>
              </a:lnSpc>
              <a:buNone/>
            </a:pPr>
            <a:r>
              <a:rPr lang="en-US" sz="52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CONVERGENCE OPPORTUNISTE </a:t>
            </a:r>
            <a:endParaRPr lang="en-US" sz="5200" dirty="0"/>
          </a:p>
        </p:txBody>
      </p:sp>
      <p:sp>
        <p:nvSpPr>
          <p:cNvPr id="4" name="Shape 2"/>
          <p:cNvSpPr/>
          <p:nvPr/>
        </p:nvSpPr>
        <p:spPr>
          <a:xfrm>
            <a:off x="793790" y="1604248"/>
            <a:ext cx="22860" cy="1322903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793790" y="3111460"/>
            <a:ext cx="1304282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Chaque acteur poursuit sa propre logique rationnelle (financière, idéologique, géopolitique). Aucune preuve de coordination centralisée. Mais l'effet combiné est </a:t>
            </a:r>
            <a:r>
              <a:rPr lang="en-US" sz="15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identique à une offensive concertée</a:t>
            </a:r>
            <a:r>
              <a:rPr lang="en-US" sz="15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contre un champion bancaire européen.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654963" y="3866317"/>
            <a:ext cx="6563916" cy="3689152"/>
          </a:xfrm>
          <a:prstGeom prst="roundRect">
            <a:avLst>
              <a:gd name="adj" fmla="val 3763"/>
            </a:avLst>
          </a:prstGeom>
          <a:solidFill>
            <a:srgbClr val="1A1A2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7" name="Text 5"/>
          <p:cNvSpPr/>
          <p:nvPr/>
        </p:nvSpPr>
        <p:spPr>
          <a:xfrm>
            <a:off x="847725" y="4030147"/>
            <a:ext cx="5221010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4A03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✅ Limites de l'analyse — Contre-arguments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47725" y="4502825"/>
            <a:ext cx="6178391" cy="2453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BNP a effectivement </a:t>
            </a:r>
            <a:r>
              <a:rPr lang="en-US" sz="15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plaidé coupable</a:t>
            </a:r>
            <a:r>
              <a:rPr lang="en-US" sz="15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en 2014 — les faits sous-jacents ne sont pas contestés</a:t>
            </a:r>
            <a:endParaRPr lang="en-US" sz="15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Les victimes soudanaises ont subi des </a:t>
            </a:r>
            <a:r>
              <a:rPr lang="en-US" sz="15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préjudices réels et documentés</a:t>
            </a:r>
            <a:endParaRPr lang="en-US" sz="15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 financement par des fondations est </a:t>
            </a:r>
            <a:r>
              <a:rPr lang="en-US" sz="15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légal et courant</a:t>
            </a:r>
            <a:r>
              <a:rPr lang="en-US" sz="15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dans le secteur des droits humains</a:t>
            </a:r>
            <a:endParaRPr lang="en-US" sz="15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La corrélation entre financeurs et intérêts concurrents </a:t>
            </a:r>
            <a:r>
              <a:rPr lang="en-US" sz="15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ne prouve pas la causalité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7557968" y="4030147"/>
            <a:ext cx="3840718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📊 Ressources complémentaires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557968" y="4502825"/>
            <a:ext cx="6286262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Analyse complète, cartographie Maltego interactive et money trail documenté :</a:t>
            </a:r>
            <a:endParaRPr lang="en-US" sz="1500" dirty="0"/>
          </a:p>
        </p:txBody>
      </p:sp>
      <p:pic>
        <p:nvPicPr>
          <p:cNvPr id="11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968" y="5257681"/>
            <a:ext cx="3134558" cy="530185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7557968" y="5972175"/>
            <a:ext cx="6286262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Méthodologie EGE</a:t>
            </a:r>
            <a:endParaRPr lang="en-US" sz="1500" dirty="0"/>
          </a:p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Harbulot, Pahlawan &amp; Munier</a:t>
            </a:r>
            <a:endParaRPr lang="en-US" sz="1500" dirty="0"/>
          </a:p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Échiquiers d'Analyse Stratégique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7557968" y="7012305"/>
            <a:ext cx="1516499" cy="358854"/>
          </a:xfrm>
          <a:prstGeom prst="roundRect">
            <a:avLst>
              <a:gd name="adj" fmla="val 18052"/>
            </a:avLst>
          </a:prstGeom>
          <a:noFill/>
          <a:ln w="7620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4" name="Text 11"/>
          <p:cNvSpPr/>
          <p:nvPr/>
        </p:nvSpPr>
        <p:spPr>
          <a:xfrm>
            <a:off x="7681198" y="7077670"/>
            <a:ext cx="1270040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4950B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ÉCHIQUIERS EGE</a:t>
            </a:r>
            <a:endParaRPr lang="en-US" sz="1200" dirty="0"/>
          </a:p>
        </p:txBody>
      </p:sp>
      <p:sp>
        <p:nvSpPr>
          <p:cNvPr id="15" name="Shape 12"/>
          <p:cNvSpPr/>
          <p:nvPr/>
        </p:nvSpPr>
        <p:spPr>
          <a:xfrm>
            <a:off x="9170789" y="7012305"/>
            <a:ext cx="1294328" cy="358854"/>
          </a:xfrm>
          <a:prstGeom prst="roundRect">
            <a:avLst>
              <a:gd name="adj" fmla="val 18052"/>
            </a:avLst>
          </a:prstGeom>
          <a:noFill/>
          <a:ln w="7620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6" name="Text 13"/>
          <p:cNvSpPr/>
          <p:nvPr/>
        </p:nvSpPr>
        <p:spPr>
          <a:xfrm>
            <a:off x="9294019" y="7077670"/>
            <a:ext cx="1047869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4950B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MONEY TRAIL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10561439" y="7012305"/>
            <a:ext cx="958572" cy="358854"/>
          </a:xfrm>
          <a:prstGeom prst="roundRect">
            <a:avLst>
              <a:gd name="adj" fmla="val 18052"/>
            </a:avLst>
          </a:prstGeom>
          <a:noFill/>
          <a:ln w="7620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 15"/>
          <p:cNvSpPr/>
          <p:nvPr/>
        </p:nvSpPr>
        <p:spPr>
          <a:xfrm>
            <a:off x="10684669" y="7077670"/>
            <a:ext cx="712113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4950B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LAWFARE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285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9503" y="626864"/>
            <a:ext cx="5038011" cy="528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Chronologie Stratégique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89503" y="1407795"/>
            <a:ext cx="13051393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Cinq phases clés d'une offensive judiciaire de deux décennies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7303770" y="1785938"/>
            <a:ext cx="22860" cy="4836081"/>
          </a:xfrm>
          <a:prstGeom prst="roundRect">
            <a:avLst>
              <a:gd name="adj" fmla="val 31083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Shape 3"/>
          <p:cNvSpPr/>
          <p:nvPr/>
        </p:nvSpPr>
        <p:spPr>
          <a:xfrm>
            <a:off x="6640294" y="1964769"/>
            <a:ext cx="507444" cy="22860"/>
          </a:xfrm>
          <a:prstGeom prst="roundRect">
            <a:avLst>
              <a:gd name="adj" fmla="val 31083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Shape 4"/>
          <p:cNvSpPr/>
          <p:nvPr/>
        </p:nvSpPr>
        <p:spPr>
          <a:xfrm>
            <a:off x="7124879" y="1785938"/>
            <a:ext cx="380643" cy="380643"/>
          </a:xfrm>
          <a:prstGeom prst="roundRect">
            <a:avLst>
              <a:gd name="adj" fmla="val 186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5"/>
          <p:cNvSpPr/>
          <p:nvPr/>
        </p:nvSpPr>
        <p:spPr>
          <a:xfrm>
            <a:off x="7188279" y="1817608"/>
            <a:ext cx="253722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354711" y="1844040"/>
            <a:ext cx="2114669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2002–2008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89503" y="2183963"/>
            <a:ext cx="5679877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BNP traite des flux USD pour le Soudan via NY/Genève malgré les sanctions US en vigueur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7482661" y="2893695"/>
            <a:ext cx="507444" cy="22860"/>
          </a:xfrm>
          <a:prstGeom prst="roundRect">
            <a:avLst>
              <a:gd name="adj" fmla="val 31083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Shape 9"/>
          <p:cNvSpPr/>
          <p:nvPr/>
        </p:nvSpPr>
        <p:spPr>
          <a:xfrm>
            <a:off x="7124879" y="2714863"/>
            <a:ext cx="380643" cy="380643"/>
          </a:xfrm>
          <a:prstGeom prst="roundRect">
            <a:avLst>
              <a:gd name="adj" fmla="val 186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2" name="Text 10"/>
          <p:cNvSpPr/>
          <p:nvPr/>
        </p:nvSpPr>
        <p:spPr>
          <a:xfrm>
            <a:off x="7188279" y="2746534"/>
            <a:ext cx="253722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8161020" y="2772966"/>
            <a:ext cx="2114669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2014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8161020" y="3112889"/>
            <a:ext cx="5679877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Amende record </a:t>
            </a:r>
            <a:r>
              <a:rPr lang="en-US" sz="13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$8,97 milliards</a:t>
            </a:r>
            <a:r>
              <a:rPr lang="en-US" sz="13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— guilty plea devant le DOJ. Plus grosse amende bancaire de l'histoire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6640294" y="3725585"/>
            <a:ext cx="507444" cy="22860"/>
          </a:xfrm>
          <a:prstGeom prst="roundRect">
            <a:avLst>
              <a:gd name="adj" fmla="val 31083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6" name="Shape 14"/>
          <p:cNvSpPr/>
          <p:nvPr/>
        </p:nvSpPr>
        <p:spPr>
          <a:xfrm>
            <a:off x="7124879" y="3546753"/>
            <a:ext cx="380643" cy="380643"/>
          </a:xfrm>
          <a:prstGeom prst="roundRect">
            <a:avLst>
              <a:gd name="adj" fmla="val 186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7" name="Text 15"/>
          <p:cNvSpPr/>
          <p:nvPr/>
        </p:nvSpPr>
        <p:spPr>
          <a:xfrm>
            <a:off x="7188279" y="3578423"/>
            <a:ext cx="253722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3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4354711" y="3604855"/>
            <a:ext cx="2114669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Septembre 2019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789503" y="3944779"/>
            <a:ext cx="5679877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Plainte à Paris — FIDH, LDH, PEJ + 9 victimes soudanaises au Pôle Crimes contre l'Humanité</a:t>
            </a:r>
            <a:endParaRPr lang="en-US" sz="1300" dirty="0"/>
          </a:p>
        </p:txBody>
      </p:sp>
      <p:sp>
        <p:nvSpPr>
          <p:cNvPr id="20" name="Shape 18"/>
          <p:cNvSpPr/>
          <p:nvPr/>
        </p:nvSpPr>
        <p:spPr>
          <a:xfrm>
            <a:off x="7482661" y="4557474"/>
            <a:ext cx="507444" cy="22860"/>
          </a:xfrm>
          <a:prstGeom prst="roundRect">
            <a:avLst>
              <a:gd name="adj" fmla="val 31083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1" name="Shape 19"/>
          <p:cNvSpPr/>
          <p:nvPr/>
        </p:nvSpPr>
        <p:spPr>
          <a:xfrm>
            <a:off x="7124879" y="4378643"/>
            <a:ext cx="380643" cy="380643"/>
          </a:xfrm>
          <a:prstGeom prst="roundRect">
            <a:avLst>
              <a:gd name="adj" fmla="val 186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2" name="Text 20"/>
          <p:cNvSpPr/>
          <p:nvPr/>
        </p:nvSpPr>
        <p:spPr>
          <a:xfrm>
            <a:off x="7188279" y="4410313"/>
            <a:ext cx="253722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4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161020" y="4436745"/>
            <a:ext cx="2114669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Octobre 2025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8161020" y="4776668"/>
            <a:ext cx="5679877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Verdict NY — </a:t>
            </a:r>
            <a:r>
              <a:rPr lang="en-US" sz="13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$20,75M</a:t>
            </a:r>
            <a:r>
              <a:rPr lang="en-US" sz="13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pour 3 plaignants, porté à $40,5M avec intérêts. Classe certifiée : 23 000+ réfugiés</a:t>
            </a:r>
            <a:endParaRPr lang="en-US" sz="1300" dirty="0"/>
          </a:p>
        </p:txBody>
      </p:sp>
      <p:sp>
        <p:nvSpPr>
          <p:cNvPr id="25" name="Shape 23"/>
          <p:cNvSpPr/>
          <p:nvPr/>
        </p:nvSpPr>
        <p:spPr>
          <a:xfrm>
            <a:off x="6640294" y="5389364"/>
            <a:ext cx="507444" cy="22860"/>
          </a:xfrm>
          <a:prstGeom prst="roundRect">
            <a:avLst>
              <a:gd name="adj" fmla="val 31083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6" name="Shape 24"/>
          <p:cNvSpPr/>
          <p:nvPr/>
        </p:nvSpPr>
        <p:spPr>
          <a:xfrm>
            <a:off x="7124879" y="5210532"/>
            <a:ext cx="380643" cy="380643"/>
          </a:xfrm>
          <a:prstGeom prst="roundRect">
            <a:avLst>
              <a:gd name="adj" fmla="val 186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7" name="Text 25"/>
          <p:cNvSpPr/>
          <p:nvPr/>
        </p:nvSpPr>
        <p:spPr>
          <a:xfrm>
            <a:off x="7188279" y="5242203"/>
            <a:ext cx="253722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5</a:t>
            </a:r>
            <a:endParaRPr lang="en-US" sz="1950" dirty="0"/>
          </a:p>
        </p:txBody>
      </p:sp>
      <p:sp>
        <p:nvSpPr>
          <p:cNvPr id="28" name="Text 26"/>
          <p:cNvSpPr/>
          <p:nvPr/>
        </p:nvSpPr>
        <p:spPr>
          <a:xfrm>
            <a:off x="4354711" y="5268635"/>
            <a:ext cx="2114669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Février 2026</a:t>
            </a:r>
            <a:endParaRPr lang="en-US" sz="1650" dirty="0"/>
          </a:p>
        </p:txBody>
      </p:sp>
      <p:sp>
        <p:nvSpPr>
          <p:cNvPr id="29" name="Text 27"/>
          <p:cNvSpPr/>
          <p:nvPr/>
        </p:nvSpPr>
        <p:spPr>
          <a:xfrm>
            <a:off x="789503" y="5608558"/>
            <a:ext cx="5679877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Pétition UN Global Compact par Hausfeld, DiCello Levitt et Hecht Partners — demande de radiation de BNP</a:t>
            </a:r>
            <a:endParaRPr lang="en-US" sz="1300" dirty="0"/>
          </a:p>
        </p:txBody>
      </p:sp>
      <p:sp>
        <p:nvSpPr>
          <p:cNvPr id="30" name="Shape 28"/>
          <p:cNvSpPr/>
          <p:nvPr/>
        </p:nvSpPr>
        <p:spPr>
          <a:xfrm>
            <a:off x="789503" y="6763941"/>
            <a:ext cx="13051393" cy="838795"/>
          </a:xfrm>
          <a:prstGeom prst="roundRect">
            <a:avLst>
              <a:gd name="adj" fmla="val 8471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3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72" y="7010162"/>
            <a:ext cx="211455" cy="169069"/>
          </a:xfrm>
          <a:prstGeom prst="rect">
            <a:avLst/>
          </a:prstGeom>
        </p:spPr>
      </p:pic>
      <p:sp>
        <p:nvSpPr>
          <p:cNvPr id="32" name="Text 29"/>
          <p:cNvSpPr/>
          <p:nvPr/>
        </p:nvSpPr>
        <p:spPr>
          <a:xfrm>
            <a:off x="1339096" y="6932295"/>
            <a:ext cx="12332732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Lecture EGE : La plainte de 2019 est le prolongement direct de l'amende de 2014 — même cible, mêmes réseaux, front judiciaire déplacé de New York à Paris.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21829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3599"/>
            <a:ext cx="96619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Échiquier Politique : USA vs France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2222540"/>
            <a:ext cx="6571417" cy="4833461"/>
          </a:xfrm>
          <a:prstGeom prst="roundRect">
            <a:avLst>
              <a:gd name="adj" fmla="val 3379"/>
            </a:avLst>
          </a:prstGeom>
          <a:solidFill>
            <a:srgbClr val="1A1A2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4" name="Text 2"/>
          <p:cNvSpPr/>
          <p:nvPr/>
        </p:nvSpPr>
        <p:spPr>
          <a:xfrm>
            <a:off x="857250" y="2449354"/>
            <a:ext cx="42708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A03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🇺🇸 Côté américain — Offensive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57250" y="3030498"/>
            <a:ext cx="6117788" cy="3946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Amende DOJ 2014 : application </a:t>
            </a:r>
            <a:r>
              <a:rPr lang="en-US" sz="17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extraterritoriale</a:t>
            </a:r>
            <a:r>
              <a:rPr lang="en-US" sz="17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du droit US sur une banque européenne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 DOJ impose le modèle "guilty plea + monitor" aux banques européennes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NED (budget fédéral) finance PEJ — circuit State Dept documenté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Cabinets Hausfeld + DiCello + Hecht : class action US + pétition UNGC — </a:t>
            </a:r>
            <a:r>
              <a:rPr lang="en-US" sz="17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3 fronts simultanés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Objectif structurel : étendre la juridiction US sur les banques européennes opérant en Afrique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2449354"/>
            <a:ext cx="51994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A03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🇫🇷 Côté français — Posture défensive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030498"/>
            <a:ext cx="6244709" cy="3946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BNP = actif stratégique national : 1re banque européenne, actionnaire de référence de l'État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Paradoxe MEAE : le ministère co-finance la FIDH qui attaque un champion national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Pôle CCH de Paris : compétence universelle — outil potentiel d'influence inversée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Silence gouvernemental : ni soutien public, ni désaveu — </a:t>
            </a:r>
            <a:r>
              <a:rPr lang="en-US" sz="175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stratégie d'ambiguïté calculée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Enjeu Afrique : retrait de BNP ouvrirait un vide aux banques US/UK sur le continent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4233844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812" y="640199"/>
            <a:ext cx="8168878" cy="627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Échiquier Business &amp; Compliance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80812" y="1711881"/>
            <a:ext cx="2864882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Impact sur BNP Paribas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80812" y="2225516"/>
            <a:ext cx="3055858" cy="1816060"/>
          </a:xfrm>
          <a:prstGeom prst="roundRect">
            <a:avLst>
              <a:gd name="adj" fmla="val 464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989171" y="2433876"/>
            <a:ext cx="2509957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+$9 Mds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89171" y="2925247"/>
            <a:ext cx="2639139" cy="90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Coût cumulé estimé (amende + frais judiciaires multi-fronts)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014311" y="2225516"/>
            <a:ext cx="3055977" cy="1816060"/>
          </a:xfrm>
          <a:prstGeom prst="roundRect">
            <a:avLst>
              <a:gd name="adj" fmla="val 464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8" name="Text 6"/>
          <p:cNvSpPr/>
          <p:nvPr/>
        </p:nvSpPr>
        <p:spPr>
          <a:xfrm>
            <a:off x="4222671" y="2433876"/>
            <a:ext cx="2509957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23 000+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4222671" y="2925247"/>
            <a:ext cx="2639258" cy="90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Plaignants certifiés — exposition potentielle supérieure à $1 milliard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80812" y="4219218"/>
            <a:ext cx="6289477" cy="1210747"/>
          </a:xfrm>
          <a:prstGeom prst="roundRect">
            <a:avLst>
              <a:gd name="adj" fmla="val 696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1" name="Text 9"/>
          <p:cNvSpPr/>
          <p:nvPr/>
        </p:nvSpPr>
        <p:spPr>
          <a:xfrm>
            <a:off x="989171" y="4427577"/>
            <a:ext cx="2509957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Risque ESG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9171" y="4918948"/>
            <a:ext cx="5872758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Radiation UNGC = exclusion automatique des fonds ISR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67732" y="1711881"/>
            <a:ext cx="3360063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Bénéficiaires du retrait BNP</a:t>
            </a:r>
            <a:endParaRPr lang="en-US" sz="1950" dirty="0"/>
          </a:p>
        </p:txBody>
      </p:sp>
      <p:sp>
        <p:nvSpPr>
          <p:cNvPr id="14" name="Shape 12"/>
          <p:cNvSpPr/>
          <p:nvPr/>
        </p:nvSpPr>
        <p:spPr>
          <a:xfrm>
            <a:off x="7567732" y="2225516"/>
            <a:ext cx="3055858" cy="1846540"/>
          </a:xfrm>
          <a:prstGeom prst="roundRect">
            <a:avLst>
              <a:gd name="adj" fmla="val 5942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5" name="Shape 13"/>
          <p:cNvSpPr/>
          <p:nvPr/>
        </p:nvSpPr>
        <p:spPr>
          <a:xfrm>
            <a:off x="7544872" y="2225516"/>
            <a:ext cx="91440" cy="1846540"/>
          </a:xfrm>
          <a:prstGeom prst="roundRect">
            <a:avLst>
              <a:gd name="adj" fmla="val 9223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6" name="Text 14"/>
          <p:cNvSpPr/>
          <p:nvPr/>
        </p:nvSpPr>
        <p:spPr>
          <a:xfrm>
            <a:off x="7859911" y="2449116"/>
            <a:ext cx="2509957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JPMorgan Chase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7859911" y="2940487"/>
            <a:ext cx="2540079" cy="90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1er concurrent direct, présence Afrique croissante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10801231" y="2225516"/>
            <a:ext cx="3055977" cy="1846540"/>
          </a:xfrm>
          <a:prstGeom prst="roundRect">
            <a:avLst>
              <a:gd name="adj" fmla="val 5942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9" name="Shape 17"/>
          <p:cNvSpPr/>
          <p:nvPr/>
        </p:nvSpPr>
        <p:spPr>
          <a:xfrm>
            <a:off x="10778371" y="2225516"/>
            <a:ext cx="91440" cy="1846540"/>
          </a:xfrm>
          <a:prstGeom prst="roundRect">
            <a:avLst>
              <a:gd name="adj" fmla="val 9223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0" name="Text 18"/>
          <p:cNvSpPr/>
          <p:nvPr/>
        </p:nvSpPr>
        <p:spPr>
          <a:xfrm>
            <a:off x="11093410" y="2449116"/>
            <a:ext cx="2509957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Standard Chartered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11093410" y="2940487"/>
            <a:ext cx="2540198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Hub Moyen-Orient / Afrique subsaharienne</a:t>
            </a:r>
            <a:endParaRPr lang="en-US" sz="1550" dirty="0"/>
          </a:p>
        </p:txBody>
      </p:sp>
      <p:sp>
        <p:nvSpPr>
          <p:cNvPr id="22" name="Shape 20"/>
          <p:cNvSpPr/>
          <p:nvPr/>
        </p:nvSpPr>
        <p:spPr>
          <a:xfrm>
            <a:off x="7567732" y="4249698"/>
            <a:ext cx="3055858" cy="1543883"/>
          </a:xfrm>
          <a:prstGeom prst="roundRect">
            <a:avLst>
              <a:gd name="adj" fmla="val 7107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3" name="Shape 21"/>
          <p:cNvSpPr/>
          <p:nvPr/>
        </p:nvSpPr>
        <p:spPr>
          <a:xfrm>
            <a:off x="7544872" y="4249698"/>
            <a:ext cx="91440" cy="1543883"/>
          </a:xfrm>
          <a:prstGeom prst="roundRect">
            <a:avLst>
              <a:gd name="adj" fmla="val 9223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4" name="Text 22"/>
          <p:cNvSpPr/>
          <p:nvPr/>
        </p:nvSpPr>
        <p:spPr>
          <a:xfrm>
            <a:off x="7859911" y="4473297"/>
            <a:ext cx="2509957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Citigroup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7859911" y="4964668"/>
            <a:ext cx="2540079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Réseau de correspondant banking mondial</a:t>
            </a:r>
            <a:endParaRPr lang="en-US" sz="1550" dirty="0"/>
          </a:p>
        </p:txBody>
      </p:sp>
      <p:sp>
        <p:nvSpPr>
          <p:cNvPr id="26" name="Shape 24"/>
          <p:cNvSpPr/>
          <p:nvPr/>
        </p:nvSpPr>
        <p:spPr>
          <a:xfrm>
            <a:off x="10801231" y="4249698"/>
            <a:ext cx="3055977" cy="1543883"/>
          </a:xfrm>
          <a:prstGeom prst="roundRect">
            <a:avLst>
              <a:gd name="adj" fmla="val 7107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7" name="Shape 25"/>
          <p:cNvSpPr/>
          <p:nvPr/>
        </p:nvSpPr>
        <p:spPr>
          <a:xfrm>
            <a:off x="10778371" y="4249698"/>
            <a:ext cx="91440" cy="1543883"/>
          </a:xfrm>
          <a:prstGeom prst="roundRect">
            <a:avLst>
              <a:gd name="adj" fmla="val 9223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8" name="Text 26"/>
          <p:cNvSpPr/>
          <p:nvPr/>
        </p:nvSpPr>
        <p:spPr>
          <a:xfrm>
            <a:off x="11093410" y="4473297"/>
            <a:ext cx="2509957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8B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Banques chinoises</a:t>
            </a:r>
            <a:endParaRPr lang="en-US" sz="1950" dirty="0"/>
          </a:p>
        </p:txBody>
      </p:sp>
      <p:sp>
        <p:nvSpPr>
          <p:cNvPr id="29" name="Text 27"/>
          <p:cNvSpPr/>
          <p:nvPr/>
        </p:nvSpPr>
        <p:spPr>
          <a:xfrm>
            <a:off x="11093410" y="4964668"/>
            <a:ext cx="2540198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ICBC, Bank of China — stratégie Belt &amp; Road</a:t>
            </a:r>
            <a:endParaRPr lang="en-US" sz="1550" dirty="0"/>
          </a:p>
        </p:txBody>
      </p:sp>
      <p:sp>
        <p:nvSpPr>
          <p:cNvPr id="30" name="Shape 28"/>
          <p:cNvSpPr/>
          <p:nvPr/>
        </p:nvSpPr>
        <p:spPr>
          <a:xfrm>
            <a:off x="780812" y="6193393"/>
            <a:ext cx="13068776" cy="1396008"/>
          </a:xfrm>
          <a:prstGeom prst="roundRect">
            <a:avLst>
              <a:gd name="adj" fmla="val 6041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3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51" y="6489502"/>
            <a:ext cx="250984" cy="200739"/>
          </a:xfrm>
          <a:prstGeom prst="rect">
            <a:avLst/>
          </a:prstGeom>
        </p:spPr>
      </p:pic>
      <p:sp>
        <p:nvSpPr>
          <p:cNvPr id="32" name="Text 29"/>
          <p:cNvSpPr/>
          <p:nvPr/>
        </p:nvSpPr>
        <p:spPr>
          <a:xfrm>
            <a:off x="1433274" y="6421160"/>
            <a:ext cx="12215574" cy="90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Predatory Waiting :</a:t>
            </a:r>
            <a:r>
              <a:rPr lang="en-US" sz="155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Les concurrents n'ont pas besoin de coordonner une offensive. Il leur suffit d'attendre que BNP dilapide ses ressources en défense juridique multi-fronts, puis d'avancer sur les marchés africains. Aucune trace. Même effet qu'une offensive concertée.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162466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4143" y="835223"/>
            <a:ext cx="10639663" cy="682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Échiquier Sociétal : La Fabrique du Récit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64143" y="1937861"/>
            <a:ext cx="13102114" cy="342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Transformation narrative en 3 temps — comment un fait technique devient une arme informationnelle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43" y="2516981"/>
            <a:ext cx="4367332" cy="87332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82385" y="3600450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Fait Technique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82385" y="4067651"/>
            <a:ext cx="3930848" cy="1713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BNP traite des virements USD pour des clients soudanais via sa succursale genevoise. Les transactions passent par le clearing de New York.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475" y="2516981"/>
            <a:ext cx="4367332" cy="8733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49716" y="3600450"/>
            <a:ext cx="333363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Requalification Juridique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5349716" y="4067651"/>
            <a:ext cx="3930848" cy="1371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 DOJ qualifie ces flux de </a:t>
            </a: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violation des sanctions OFAC</a:t>
            </a: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. BNP plaide coupable et accepte une amende de $8,97 milliards en 2014.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806" y="2516981"/>
            <a:ext cx="4367451" cy="87332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7048" y="3600450"/>
            <a:ext cx="2769394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Charge Émotionnelle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9717048" y="4067651"/>
            <a:ext cx="3930968" cy="1371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Les ONG requalifient en </a:t>
            </a:r>
            <a:r>
              <a:rPr lang="en-US" sz="17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"complicité de génocide"</a:t>
            </a: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— les flux bancaires deviennent une participation directe aux massacres du Darfour.</a:t>
            </a:r>
            <a:endParaRPr lang="en-US" sz="1700" dirty="0"/>
          </a:p>
        </p:txBody>
      </p:sp>
      <p:sp>
        <p:nvSpPr>
          <p:cNvPr id="13" name="Text 8"/>
          <p:cNvSpPr/>
          <p:nvPr/>
        </p:nvSpPr>
        <p:spPr>
          <a:xfrm>
            <a:off x="1091565" y="6472476"/>
            <a:ext cx="12774692" cy="685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Lecture : Le saut de "violation de sanctions" à "complicité de génocide" est l'arme informationnelle centrale. Si ce précédent aboutit, toute banque opérant dans un pays sous sanctions devient potentiellement complice de crimes d'État.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764143" y="6236137"/>
            <a:ext cx="30480" cy="115824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46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1995"/>
            <a:ext cx="130428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Échiquier Relationnel : Cartographie des Communautés d'Intérêt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2365296"/>
            <a:ext cx="1304282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Acteurs centraux autour de la plainte Paris 2019 — réseau d'influence multi-niveaux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2709267" y="2940129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FIDH / LDH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93790" y="3369112"/>
            <a:ext cx="4467225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Paris — parties civiles, pilotent le Groupe d'Action Judiciaire</a:t>
            </a:r>
            <a:endParaRPr lang="en-US" sz="1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015" y="2882265"/>
            <a:ext cx="4108371" cy="4108371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2616" y="3876675"/>
            <a:ext cx="287060" cy="2870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369385" y="2940129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PEJ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9369385" y="3369112"/>
            <a:ext cx="4467225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Washington DC — coordination opérationnelle, financée NED/State Dept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015" y="2882265"/>
            <a:ext cx="4108371" cy="4108371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00486" y="3876675"/>
            <a:ext cx="287060" cy="28706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777651" y="4411623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Reed Smith / Ancile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9777651" y="4840605"/>
            <a:ext cx="4058960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Cabinets juridiques — stratégie contentieuse internationale</a:t>
            </a:r>
            <a:endParaRPr lang="en-US" sz="16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1015" y="2882265"/>
            <a:ext cx="4108371" cy="4108371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9481" y="4792861"/>
            <a:ext cx="287060" cy="28706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369385" y="5883116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OSF / NED</a:t>
            </a:r>
            <a:endParaRPr lang="en-US" sz="2000" dirty="0"/>
          </a:p>
        </p:txBody>
      </p:sp>
      <p:sp>
        <p:nvSpPr>
          <p:cNvPr id="17" name="Text 9"/>
          <p:cNvSpPr/>
          <p:nvPr/>
        </p:nvSpPr>
        <p:spPr>
          <a:xfrm>
            <a:off x="9369385" y="6312098"/>
            <a:ext cx="4467225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Bailleurs transversaux — financement FIDH, LDH, PEJ, ACJPS</a:t>
            </a:r>
            <a:endParaRPr lang="en-US" sz="16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1015" y="2882265"/>
            <a:ext cx="4108371" cy="4108371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00486" y="5708928"/>
            <a:ext cx="287060" cy="287060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2693670" y="5883116"/>
            <a:ext cx="2567345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Mediapart / Disclose</a:t>
            </a:r>
            <a:endParaRPr lang="en-US" sz="2000" dirty="0"/>
          </a:p>
        </p:txBody>
      </p:sp>
      <p:sp>
        <p:nvSpPr>
          <p:cNvPr id="21" name="Text 11"/>
          <p:cNvSpPr/>
          <p:nvPr/>
        </p:nvSpPr>
        <p:spPr>
          <a:xfrm>
            <a:off x="793790" y="6312098"/>
            <a:ext cx="4467225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Relais médiatiques en France — amplification narrative</a:t>
            </a:r>
            <a:endParaRPr lang="en-US" sz="1600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015" y="2882265"/>
            <a:ext cx="4108371" cy="4108371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42616" y="5708928"/>
            <a:ext cx="287060" cy="287060"/>
          </a:xfrm>
          <a:prstGeom prst="rect">
            <a:avLst/>
          </a:prstGeom>
        </p:spPr>
      </p:pic>
      <p:sp>
        <p:nvSpPr>
          <p:cNvPr id="24" name="Text 12"/>
          <p:cNvSpPr/>
          <p:nvPr/>
        </p:nvSpPr>
        <p:spPr>
          <a:xfrm>
            <a:off x="1661874" y="4411623"/>
            <a:ext cx="3190875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Hausfeld / DiCello / Hecht</a:t>
            </a:r>
            <a:endParaRPr lang="en-US" sz="2000" dirty="0"/>
          </a:p>
        </p:txBody>
      </p:sp>
      <p:sp>
        <p:nvSpPr>
          <p:cNvPr id="25" name="Text 13"/>
          <p:cNvSpPr/>
          <p:nvPr/>
        </p:nvSpPr>
        <p:spPr>
          <a:xfrm>
            <a:off x="793790" y="4840605"/>
            <a:ext cx="4058960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Class action NY + pétition UNGC — deux fronts simultanés</a:t>
            </a:r>
            <a:endParaRPr lang="en-US" sz="1600" dirty="0"/>
          </a:p>
        </p:txBody>
      </p:sp>
      <p:pic>
        <p:nvPicPr>
          <p:cNvPr id="26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1015" y="2882265"/>
            <a:ext cx="4108371" cy="4108371"/>
          </a:xfrm>
          <a:prstGeom prst="rect">
            <a:avLst/>
          </a:prstGeom>
        </p:spPr>
      </p:pic>
      <p:pic>
        <p:nvPicPr>
          <p:cNvPr id="27" name="Image 1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13621" y="4792861"/>
            <a:ext cx="287060" cy="287060"/>
          </a:xfrm>
          <a:prstGeom prst="rect">
            <a:avLst/>
          </a:prstGeom>
        </p:spPr>
      </p:pic>
      <p:sp>
        <p:nvSpPr>
          <p:cNvPr id="28" name="Text 14"/>
          <p:cNvSpPr/>
          <p:nvPr/>
        </p:nvSpPr>
        <p:spPr>
          <a:xfrm>
            <a:off x="793790" y="7197328"/>
            <a:ext cx="1304282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Cartographie complète interactive : </a:t>
            </a:r>
            <a:r>
              <a:rPr lang="en-US" sz="1600" u="sng" dirty="0">
                <a:solidFill>
                  <a:srgbClr val="4950BC"/>
                </a:solidFill>
                <a:latin typeface="Segoe UI" pitchFamily="34" charset="0"/>
                <a:ea typeface="Segoe UI" pitchFamily="34" charset="-122"/>
                <a:cs typeface="Segoe UI" pitchFamily="34" charset="-12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www.taraji-conseil.fr/bnpege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11337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8669" y="627698"/>
            <a:ext cx="7477482" cy="451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Les 6 Plaignants — Fiches Opérationnelles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778669" y="1263968"/>
            <a:ext cx="13073063" cy="979527"/>
          </a:xfrm>
          <a:prstGeom prst="roundRect">
            <a:avLst>
              <a:gd name="adj" fmla="val 6201"/>
            </a:avLst>
          </a:prstGeom>
          <a:solidFill>
            <a:srgbClr val="FFFFFF"/>
          </a:solidFill>
          <a:ln w="1524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4" name="Shape 2"/>
          <p:cNvSpPr/>
          <p:nvPr/>
        </p:nvSpPr>
        <p:spPr>
          <a:xfrm>
            <a:off x="793909" y="1279208"/>
            <a:ext cx="578406" cy="949047"/>
          </a:xfrm>
          <a:prstGeom prst="roundRect">
            <a:avLst>
              <a:gd name="adj" fmla="val 7340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836" y="1645206"/>
            <a:ext cx="216932" cy="21693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64469" y="1423749"/>
            <a:ext cx="180772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FIDH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1464469" y="1704856"/>
            <a:ext cx="12227481" cy="37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ONG française · Budget ~5,5 M€/an · </a:t>
            </a:r>
            <a:r>
              <a:rPr lang="en-US" sz="1100" b="1" dirty="0">
                <a:solidFill>
                  <a:srgbClr val="CC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Alerte ÉLEVÉE</a:t>
            </a:r>
          </a:p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Fédération internationale. Financée MEAE + OSF. Pilote le Groupe d'Action Judiciaire.</a:t>
            </a:r>
          </a:p>
        </p:txBody>
      </p:sp>
      <p:sp>
        <p:nvSpPr>
          <p:cNvPr id="8" name="Shape 5"/>
          <p:cNvSpPr/>
          <p:nvPr/>
        </p:nvSpPr>
        <p:spPr>
          <a:xfrm>
            <a:off x="778669" y="2335649"/>
            <a:ext cx="13073063" cy="979527"/>
          </a:xfrm>
          <a:prstGeom prst="roundRect">
            <a:avLst>
              <a:gd name="adj" fmla="val 6201"/>
            </a:avLst>
          </a:prstGeom>
          <a:solidFill>
            <a:srgbClr val="FFFFFF"/>
          </a:solidFill>
          <a:ln w="1524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9" name="Shape 6"/>
          <p:cNvSpPr/>
          <p:nvPr/>
        </p:nvSpPr>
        <p:spPr>
          <a:xfrm>
            <a:off x="793909" y="2350889"/>
            <a:ext cx="578406" cy="949047"/>
          </a:xfrm>
          <a:prstGeom prst="roundRect">
            <a:avLst>
              <a:gd name="adj" fmla="val 7340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836" y="2716887"/>
            <a:ext cx="216932" cy="21693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464469" y="2495431"/>
            <a:ext cx="180772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LDH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1464469" y="2776538"/>
            <a:ext cx="12227481" cy="37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ONG française · Budget ~2,5 M€/an · </a:t>
            </a:r>
            <a:r>
              <a:rPr lang="en-US" sz="1100" b="1" dirty="0">
                <a:solidFill>
                  <a:srgbClr val="E67E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Alerte MODÉRÉE</a:t>
            </a:r>
          </a:p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Section française historique. Co-plaignante avec FIDH.</a:t>
            </a:r>
          </a:p>
        </p:txBody>
      </p:sp>
      <p:sp>
        <p:nvSpPr>
          <p:cNvPr id="13" name="Shape 9"/>
          <p:cNvSpPr/>
          <p:nvPr/>
        </p:nvSpPr>
        <p:spPr>
          <a:xfrm>
            <a:off x="778669" y="3407331"/>
            <a:ext cx="13073063" cy="979527"/>
          </a:xfrm>
          <a:prstGeom prst="roundRect">
            <a:avLst>
              <a:gd name="adj" fmla="val 6201"/>
            </a:avLst>
          </a:prstGeom>
          <a:solidFill>
            <a:srgbClr val="FFFFFF"/>
          </a:solidFill>
          <a:ln w="1524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4" name="Shape 10"/>
          <p:cNvSpPr/>
          <p:nvPr/>
        </p:nvSpPr>
        <p:spPr>
          <a:xfrm>
            <a:off x="793909" y="3422571"/>
            <a:ext cx="578406" cy="949047"/>
          </a:xfrm>
          <a:prstGeom prst="roundRect">
            <a:avLst>
              <a:gd name="adj" fmla="val 7340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836" y="3788569"/>
            <a:ext cx="216932" cy="21693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464469" y="3567113"/>
            <a:ext cx="180772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PEJ</a:t>
            </a:r>
            <a:endParaRPr lang="en-US" sz="1400" dirty="0"/>
          </a:p>
        </p:txBody>
      </p:sp>
      <p:sp>
        <p:nvSpPr>
          <p:cNvPr id="17" name="Text 12"/>
          <p:cNvSpPr/>
          <p:nvPr/>
        </p:nvSpPr>
        <p:spPr>
          <a:xfrm>
            <a:off x="1464469" y="3848219"/>
            <a:ext cx="12227481" cy="37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ONG américaine · Budget $1,4M (2022) · </a:t>
            </a:r>
            <a:r>
              <a:rPr lang="en-US" sz="1100" b="1" dirty="0">
                <a:solidFill>
                  <a:srgbClr val="CC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Alerte CRITIQUE</a:t>
            </a:r>
          </a:p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Fondée par Cynthia Tai. Croissance ×24,8. Financée NED/State Dept.</a:t>
            </a:r>
          </a:p>
        </p:txBody>
      </p:sp>
      <p:sp>
        <p:nvSpPr>
          <p:cNvPr id="18" name="Shape 13"/>
          <p:cNvSpPr/>
          <p:nvPr/>
        </p:nvSpPr>
        <p:spPr>
          <a:xfrm>
            <a:off x="778669" y="4479012"/>
            <a:ext cx="13073063" cy="979527"/>
          </a:xfrm>
          <a:prstGeom prst="roundRect">
            <a:avLst>
              <a:gd name="adj" fmla="val 6201"/>
            </a:avLst>
          </a:prstGeom>
          <a:solidFill>
            <a:srgbClr val="FFFFFF"/>
          </a:solidFill>
          <a:ln w="1524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9" name="Shape 14"/>
          <p:cNvSpPr/>
          <p:nvPr/>
        </p:nvSpPr>
        <p:spPr>
          <a:xfrm>
            <a:off x="793909" y="4494252"/>
            <a:ext cx="578406" cy="949047"/>
          </a:xfrm>
          <a:prstGeom prst="roundRect">
            <a:avLst>
              <a:gd name="adj" fmla="val 7340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836" y="4860250"/>
            <a:ext cx="216932" cy="21693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464469" y="4638794"/>
            <a:ext cx="180772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ACJPS</a:t>
            </a:r>
            <a:endParaRPr lang="en-US" sz="1400" dirty="0"/>
          </a:p>
        </p:txBody>
      </p:sp>
      <p:sp>
        <p:nvSpPr>
          <p:cNvPr id="22" name="Text 16"/>
          <p:cNvSpPr/>
          <p:nvPr/>
        </p:nvSpPr>
        <p:spPr>
          <a:xfrm>
            <a:off x="1464469" y="4919901"/>
            <a:ext cx="12227481" cy="37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ONG soudanaise · Budget ~$400K · </a:t>
            </a:r>
            <a:r>
              <a:rPr lang="en-US" sz="1100" b="1" dirty="0">
                <a:solidFill>
                  <a:srgbClr val="CC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Alerte ÉLEVÉE</a:t>
            </a:r>
          </a:p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Subventions NED + Sigrid Rausing Trust. Basée à Kampala.</a:t>
            </a:r>
          </a:p>
        </p:txBody>
      </p:sp>
      <p:sp>
        <p:nvSpPr>
          <p:cNvPr id="23" name="Shape 17"/>
          <p:cNvSpPr/>
          <p:nvPr/>
        </p:nvSpPr>
        <p:spPr>
          <a:xfrm>
            <a:off x="778669" y="5550694"/>
            <a:ext cx="13073063" cy="979527"/>
          </a:xfrm>
          <a:prstGeom prst="roundRect">
            <a:avLst>
              <a:gd name="adj" fmla="val 6201"/>
            </a:avLst>
          </a:prstGeom>
          <a:solidFill>
            <a:srgbClr val="FFFFFF"/>
          </a:solidFill>
          <a:ln w="1524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4" name="Shape 18"/>
          <p:cNvSpPr/>
          <p:nvPr/>
        </p:nvSpPr>
        <p:spPr>
          <a:xfrm>
            <a:off x="793909" y="5565934"/>
            <a:ext cx="578406" cy="949047"/>
          </a:xfrm>
          <a:prstGeom prst="roundRect">
            <a:avLst>
              <a:gd name="adj" fmla="val 7340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836" y="5931932"/>
            <a:ext cx="216932" cy="216932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464469" y="5710476"/>
            <a:ext cx="180772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SHRM</a:t>
            </a:r>
            <a:endParaRPr lang="en-US" sz="1400" dirty="0"/>
          </a:p>
        </p:txBody>
      </p:sp>
      <p:sp>
        <p:nvSpPr>
          <p:cNvPr id="27" name="Text 20"/>
          <p:cNvSpPr/>
          <p:nvPr/>
        </p:nvSpPr>
        <p:spPr>
          <a:xfrm>
            <a:off x="1464469" y="5991582"/>
            <a:ext cx="12227481" cy="37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ONG soudanaise · Budget ~$180K · </a:t>
            </a:r>
            <a:r>
              <a:rPr lang="en-US" sz="1100" b="1" dirty="0">
                <a:solidFill>
                  <a:srgbClr val="E67E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Alerte MODÉRÉE</a:t>
            </a:r>
          </a:p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Petite structure. Légitimité terrain au Darfour.</a:t>
            </a:r>
          </a:p>
        </p:txBody>
      </p:sp>
      <p:sp>
        <p:nvSpPr>
          <p:cNvPr id="28" name="Shape 21"/>
          <p:cNvSpPr/>
          <p:nvPr/>
        </p:nvSpPr>
        <p:spPr>
          <a:xfrm>
            <a:off x="778669" y="6622375"/>
            <a:ext cx="13073063" cy="979527"/>
          </a:xfrm>
          <a:prstGeom prst="roundRect">
            <a:avLst>
              <a:gd name="adj" fmla="val 6201"/>
            </a:avLst>
          </a:prstGeom>
          <a:solidFill>
            <a:srgbClr val="FFFFFF"/>
          </a:solidFill>
          <a:ln w="1524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9" name="Shape 22"/>
          <p:cNvSpPr/>
          <p:nvPr/>
        </p:nvSpPr>
        <p:spPr>
          <a:xfrm>
            <a:off x="793909" y="6637615"/>
            <a:ext cx="578406" cy="949047"/>
          </a:xfrm>
          <a:prstGeom prst="roundRect">
            <a:avLst>
              <a:gd name="adj" fmla="val 7340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836" y="7003613"/>
            <a:ext cx="216932" cy="216932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1464469" y="6782157"/>
            <a:ext cx="180772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Sherpa</a:t>
            </a:r>
            <a:endParaRPr lang="en-US" sz="1400" dirty="0"/>
          </a:p>
        </p:txBody>
      </p:sp>
      <p:sp>
        <p:nvSpPr>
          <p:cNvPr id="32" name="Text 24"/>
          <p:cNvSpPr/>
          <p:nvPr/>
        </p:nvSpPr>
        <p:spPr>
          <a:xfrm>
            <a:off x="1464469" y="7063264"/>
            <a:ext cx="12227481" cy="37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ONG française · Budget ~800K€/an · </a:t>
            </a:r>
            <a:r>
              <a:rPr lang="en-US" sz="1100" b="1" dirty="0">
                <a:solidFill>
                  <a:srgbClr val="CC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Alerte ÉLEVÉE</a:t>
            </a:r>
          </a:p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Spécialiste lawfare anti-entreprises. Financée OSF + Humanity United.</a:t>
            </a:r>
          </a:p>
        </p:txBody>
      </p:sp>
    </p:spTree>
    <p:extLst>
      <p:ext uri="{BB962C8B-B14F-4D97-AF65-F5344CB8AC3E}">
        <p14:creationId xmlns:p14="http://schemas.microsoft.com/office/powerpoint/2010/main" val="530469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05696"/>
            <a:ext cx="714529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Money Trail — Follow the Money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1590318"/>
            <a:ext cx="75564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C810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Trois niveaux de flux financiers documentés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016" y="2014776"/>
            <a:ext cx="5388769" cy="405038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564837" y="3730861"/>
            <a:ext cx="982754" cy="898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Trafic financier à trois niveaux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11034973" y="4931714"/>
            <a:ext cx="1462022" cy="22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Intermédiaires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11034973" y="5220348"/>
            <a:ext cx="1462022" cy="485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PEJ/ACJPS, DT Institute, Sigrid, Ford, UE/EIDHR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7607317" y="4900254"/>
            <a:ext cx="1462022" cy="44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Plaignants à Paris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7607317" y="5413604"/>
            <a:ext cx="1462022" cy="323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PEJ, FIDH, LDH, ACJPS, Sherpa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9301171" y="2243621"/>
            <a:ext cx="1501972" cy="449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Sources de financement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9301171" y="2756970"/>
            <a:ext cx="1501972" cy="323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State Dept, NED, OSF, HU, MEAE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6280190" y="6228398"/>
            <a:ext cx="7556421" cy="1195507"/>
          </a:xfrm>
          <a:prstGeom prst="roundRect">
            <a:avLst>
              <a:gd name="adj" fmla="val 6375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641" y="6486882"/>
            <a:ext cx="226814" cy="18145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869906" y="6418898"/>
            <a:ext cx="6785253" cy="783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Signal fort EGE :</a:t>
            </a:r>
            <a:r>
              <a:rPr lang="en-US" sz="14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4 des 6 plaignants reçoivent des fonds directement ou indirectement de l'appareil fédéral américain ou de fondations liées à des intérêts concurrents de BNP Paribas.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7266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[1774952419594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Segoe UI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Segoe U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B70FD09-68BD-4D40-9FA3-0AA20F3EDEE0}">
  <we:reference id="wa200010001" version="1.0.0.1" store="en-US" storeType="OMEX"/>
  <we:alternateReferences>
    <we:reference id="WA200010001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2354</Words>
  <Application>Microsoft Macintosh PowerPoint</Application>
  <PresentationFormat>Personnalisé</PresentationFormat>
  <Paragraphs>314</Paragraphs>
  <Slides>20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-apple-system, BlinkMacSystemFont, Segoe UI, Roboto, Helvetica Neue, Arial, sans-serif Medium</vt:lpstr>
      <vt:lpstr>Segoe UI</vt:lpstr>
      <vt:lpstr>Arial</vt:lpstr>
      <vt:lpstr>Office Theme [1774952419594]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Naouphel OUAKAOUI</cp:lastModifiedBy>
  <cp:revision>4</cp:revision>
  <dcterms:created xsi:type="dcterms:W3CDTF">2026-03-31T08:54:18Z</dcterms:created>
  <dcterms:modified xsi:type="dcterms:W3CDTF">2026-03-31T10:23:17Z</dcterms:modified>
</cp:coreProperties>
</file>